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Lst>
  <p:sldSz cx="18288000" cy="10287000"/>
  <p:notesSz cx="6858000" cy="9144000"/>
  <p:embeddedFontLst>
    <p:embeddedFont>
      <p:font typeface="DM Sans Bold" charset="1" panose="00000000000000000000"/>
      <p:regular r:id="rId14"/>
    </p:embeddedFont>
    <p:embeddedFont>
      <p:font typeface="DM Sans Italics" charset="1" panose="00000000000000000000"/>
      <p:regular r:id="rId15"/>
    </p:embeddedFont>
    <p:embeddedFont>
      <p:font typeface="Codec Pro ExtraBold" charset="1" panose="00000700000000000000"/>
      <p:regular r:id="rId16"/>
    </p:embeddedFont>
    <p:embeddedFont>
      <p:font typeface="Open Sauce Bold" charset="1" panose="00000800000000000000"/>
      <p:regular r:id="rId17"/>
    </p:embeddedFont>
    <p:embeddedFont>
      <p:font typeface="IBM Plex Sans" charset="1" panose="020B0503050203000203"/>
      <p:regular r:id="rId18"/>
    </p:embeddedFont>
    <p:embeddedFont>
      <p:font typeface="IBM Plex Sans Bold" charset="1" panose="020B0803050203000203"/>
      <p:regular r:id="rId19"/>
    </p:embeddedFont>
    <p:embeddedFont>
      <p:font typeface="Open Sauce" charset="1" panose="00000500000000000000"/>
      <p:regular r:id="rId20"/>
    </p:embeddedFont>
    <p:embeddedFont>
      <p:font typeface="League Spartan" charset="1" panose="00000800000000000000"/>
      <p:regular r:id="rId21"/>
    </p:embeddedFont>
    <p:embeddedFont>
      <p:font typeface="Helios Extended" charset="1" panose="02000505040000020004"/>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12" Target="../media/image14.png" Type="http://schemas.openxmlformats.org/officeDocument/2006/relationships/image"/><Relationship Id="rId13" Target="../media/image15.svg" Type="http://schemas.openxmlformats.org/officeDocument/2006/relationships/image"/><Relationship Id="rId14" Target="../media/image16.png" Type="http://schemas.openxmlformats.org/officeDocument/2006/relationships/image"/><Relationship Id="rId15" Target="../media/image17.svg" Type="http://schemas.openxmlformats.org/officeDocument/2006/relationships/image"/><Relationship Id="rId16" Target="../media/image5.png" Type="http://schemas.openxmlformats.org/officeDocument/2006/relationships/image"/><Relationship Id="rId17" Target="../media/image6.svg" Type="http://schemas.openxmlformats.org/officeDocument/2006/relationships/image"/><Relationship Id="rId2" Target="../media/image3.pn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png" Type="http://schemas.openxmlformats.org/officeDocument/2006/relationships/image"/><Relationship Id="rId8" Target="../media/image2.svg" Type="http://schemas.openxmlformats.org/officeDocument/2006/relationships/image"/><Relationship Id="rId9"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 Id="rId5" Target="../media/image18.png" Type="http://schemas.openxmlformats.org/officeDocument/2006/relationships/image"/><Relationship Id="rId6" Target="../media/image1.png" Type="http://schemas.openxmlformats.org/officeDocument/2006/relationships/image"/><Relationship Id="rId7" Target="../media/image2.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5.jpeg" Type="http://schemas.openxmlformats.org/officeDocument/2006/relationships/image"/><Relationship Id="rId11" Target="../media/image26.jpeg" Type="http://schemas.openxmlformats.org/officeDocument/2006/relationships/image"/><Relationship Id="rId12" Target="../media/image27.jpeg" Type="http://schemas.openxmlformats.org/officeDocument/2006/relationships/image"/><Relationship Id="rId13" Target="../media/image28.jpeg" Type="http://schemas.openxmlformats.org/officeDocument/2006/relationships/image"/><Relationship Id="rId2" Target="../media/image19.png" Type="http://schemas.openxmlformats.org/officeDocument/2006/relationships/image"/><Relationship Id="rId3" Target="../media/image20.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21.jpeg" Type="http://schemas.openxmlformats.org/officeDocument/2006/relationships/image"/><Relationship Id="rId7" Target="../media/image22.jpeg" Type="http://schemas.openxmlformats.org/officeDocument/2006/relationships/image"/><Relationship Id="rId8" Target="../media/image23.jpeg" Type="http://schemas.openxmlformats.org/officeDocument/2006/relationships/image"/><Relationship Id="rId9" Target="../media/image24.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3.png" Type="http://schemas.openxmlformats.org/officeDocument/2006/relationships/image"/><Relationship Id="rId11" Target="../media/image34.png" Type="http://schemas.openxmlformats.org/officeDocument/2006/relationships/image"/><Relationship Id="rId12" Target="../media/image35.png" Type="http://schemas.openxmlformats.org/officeDocument/2006/relationships/image"/><Relationship Id="rId13" Target="../media/image36.png" Type="http://schemas.openxmlformats.org/officeDocument/2006/relationships/image"/><Relationship Id="rId14" Target="../media/image37.png" Type="http://schemas.openxmlformats.org/officeDocument/2006/relationships/image"/><Relationship Id="rId15" Target="../media/image4.png" Type="http://schemas.openxmlformats.org/officeDocument/2006/relationships/image"/><Relationship Id="rId16" Target="../media/image38.png" Type="http://schemas.openxmlformats.org/officeDocument/2006/relationships/image"/><Relationship Id="rId17" Target="../media/image39.png" Type="http://schemas.openxmlformats.org/officeDocument/2006/relationships/image"/><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29.png" Type="http://schemas.openxmlformats.org/officeDocument/2006/relationships/image"/><Relationship Id="rId7" Target="../media/image30.png" Type="http://schemas.openxmlformats.org/officeDocument/2006/relationships/image"/><Relationship Id="rId8" Target="../media/image31.png" Type="http://schemas.openxmlformats.org/officeDocument/2006/relationships/image"/><Relationship Id="rId9" Target="../media/image3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0.svg" Type="http://schemas.openxmlformats.org/officeDocument/2006/relationships/image"/><Relationship Id="rId11" Target="../media/image44.jpeg" Type="http://schemas.openxmlformats.org/officeDocument/2006/relationships/image"/><Relationship Id="rId12" Target="../media/image22.jpeg" Type="http://schemas.openxmlformats.org/officeDocument/2006/relationships/image"/><Relationship Id="rId13" Target="../media/image45.jpeg" Type="http://schemas.openxmlformats.org/officeDocument/2006/relationships/image"/><Relationship Id="rId14" Target="../media/image46.jpeg" Type="http://schemas.openxmlformats.org/officeDocument/2006/relationships/image"/><Relationship Id="rId15" Target="../media/image47.jpeg" Type="http://schemas.openxmlformats.org/officeDocument/2006/relationships/image"/><Relationship Id="rId16" Target="../media/image4.png" Type="http://schemas.openxmlformats.org/officeDocument/2006/relationships/image"/><Relationship Id="rId17" Target="../media/image48.png" Type="http://schemas.openxmlformats.org/officeDocument/2006/relationships/image"/><Relationship Id="rId18" Target="../media/image49.svg" Type="http://schemas.openxmlformats.org/officeDocument/2006/relationships/image"/><Relationship Id="rId19" Target="../media/image50.png" Type="http://schemas.openxmlformats.org/officeDocument/2006/relationships/image"/><Relationship Id="rId2" Target="../media/image7.png" Type="http://schemas.openxmlformats.org/officeDocument/2006/relationships/image"/><Relationship Id="rId20" Target="../media/image51.svg" Type="http://schemas.openxmlformats.org/officeDocument/2006/relationships/image"/><Relationship Id="rId3" Target="../media/image8.svg" Type="http://schemas.openxmlformats.org/officeDocument/2006/relationships/image"/><Relationship Id="rId4" Target="../media/image40.png" Type="http://schemas.openxmlformats.org/officeDocument/2006/relationships/image"/><Relationship Id="rId5" Target="../media/image41.svg" Type="http://schemas.openxmlformats.org/officeDocument/2006/relationships/image"/><Relationship Id="rId6" Target="../media/image42.png" Type="http://schemas.openxmlformats.org/officeDocument/2006/relationships/image"/><Relationship Id="rId7" Target="../media/image43.svg" Type="http://schemas.openxmlformats.org/officeDocument/2006/relationships/image"/><Relationship Id="rId8" Target="../media/image3.png" Type="http://schemas.openxmlformats.org/officeDocument/2006/relationships/image"/><Relationship Id="rId9" Target="../media/image1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6.png" Type="http://schemas.openxmlformats.org/officeDocument/2006/relationships/image"/><Relationship Id="rId11" Target="../media/image57.svg" Type="http://schemas.openxmlformats.org/officeDocument/2006/relationships/image"/><Relationship Id="rId12" Target="../media/image58.jpeg" Type="http://schemas.openxmlformats.org/officeDocument/2006/relationships/image"/><Relationship Id="rId13" Target="../media/image1.png" Type="http://schemas.openxmlformats.org/officeDocument/2006/relationships/image"/><Relationship Id="rId14" Target="../media/image2.svg" Type="http://schemas.openxmlformats.org/officeDocument/2006/relationships/image"/><Relationship Id="rId15" Target="../media/image4.png" Type="http://schemas.openxmlformats.org/officeDocument/2006/relationships/image"/><Relationship Id="rId16" Target="../media/image3.png" Type="http://schemas.openxmlformats.org/officeDocument/2006/relationships/image"/><Relationship Id="rId17" Target="../media/image59.png" Type="http://schemas.openxmlformats.org/officeDocument/2006/relationships/image"/><Relationship Id="rId18" Target="../media/image60.svg" Type="http://schemas.openxmlformats.org/officeDocument/2006/relationships/image"/><Relationship Id="rId2" Target="../media/image7.png" Type="http://schemas.openxmlformats.org/officeDocument/2006/relationships/image"/><Relationship Id="rId3" Target="../media/image8.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52.png" Type="http://schemas.openxmlformats.org/officeDocument/2006/relationships/image"/><Relationship Id="rId7" Target="../media/image53.svg" Type="http://schemas.openxmlformats.org/officeDocument/2006/relationships/image"/><Relationship Id="rId8" Target="../media/image54.png" Type="http://schemas.openxmlformats.org/officeDocument/2006/relationships/image"/><Relationship Id="rId9" Target="../media/image55.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945269" y="-3509078"/>
            <a:ext cx="9075555" cy="9075555"/>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alpha val="21961"/>
              </a:srgbClr>
            </a:solidFill>
            <a:ln cap="sq">
              <a:noFill/>
              <a:prstDash val="solid"/>
              <a:miter/>
            </a:ln>
          </p:spPr>
        </p:sp>
        <p:sp>
          <p:nvSpPr>
            <p:cNvPr name="TextBox 4" id="4"/>
            <p:cNvSpPr txBox="true"/>
            <p:nvPr/>
          </p:nvSpPr>
          <p:spPr>
            <a:xfrm>
              <a:off x="76200" y="57150"/>
              <a:ext cx="660400" cy="679450"/>
            </a:xfrm>
            <a:prstGeom prst="rect">
              <a:avLst/>
            </a:prstGeom>
          </p:spPr>
          <p:txBody>
            <a:bodyPr anchor="ctr" rtlCol="false" tIns="50800" lIns="50800" bIns="50800" rIns="50800"/>
            <a:lstStyle/>
            <a:p>
              <a:pPr algn="ctr" marL="0" indent="0" lvl="0">
                <a:lnSpc>
                  <a:spcPts val="2859"/>
                </a:lnSpc>
                <a:spcBef>
                  <a:spcPct val="0"/>
                </a:spcBef>
              </a:pPr>
            </a:p>
          </p:txBody>
        </p:sp>
      </p:grpSp>
      <p:grpSp>
        <p:nvGrpSpPr>
          <p:cNvPr name="Group 5" id="5"/>
          <p:cNvGrpSpPr/>
          <p:nvPr/>
        </p:nvGrpSpPr>
        <p:grpSpPr>
          <a:xfrm rot="0">
            <a:off x="1028700" y="1028700"/>
            <a:ext cx="16230600" cy="8229600"/>
            <a:chOff x="0" y="0"/>
            <a:chExt cx="4274726" cy="2167467"/>
          </a:xfrm>
        </p:grpSpPr>
        <p:sp>
          <p:nvSpPr>
            <p:cNvPr name="Freeform 6" id="6"/>
            <p:cNvSpPr/>
            <p:nvPr/>
          </p:nvSpPr>
          <p:spPr>
            <a:xfrm flipH="false" flipV="false" rot="0">
              <a:off x="0" y="0"/>
              <a:ext cx="4274726" cy="2167467"/>
            </a:xfrm>
            <a:custGeom>
              <a:avLst/>
              <a:gdLst/>
              <a:ahLst/>
              <a:cxnLst/>
              <a:rect r="r" b="b" t="t" l="l"/>
              <a:pathLst>
                <a:path h="2167467" w="4274726">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C63F"/>
            </a:solidFill>
          </p:spPr>
        </p:sp>
        <p:sp>
          <p:nvSpPr>
            <p:cNvPr name="TextBox 7" id="7"/>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5305630" y="3488920"/>
            <a:ext cx="10620170" cy="1412154"/>
          </a:xfrm>
          <a:prstGeom prst="rect">
            <a:avLst/>
          </a:prstGeom>
        </p:spPr>
        <p:txBody>
          <a:bodyPr anchor="t" rtlCol="false" tIns="0" lIns="0" bIns="0" rIns="0">
            <a:spAutoFit/>
          </a:bodyPr>
          <a:lstStyle/>
          <a:p>
            <a:pPr algn="r">
              <a:lnSpc>
                <a:spcPts val="10600"/>
              </a:lnSpc>
            </a:pPr>
            <a:r>
              <a:rPr lang="en-US" b="true" sz="10600">
                <a:solidFill>
                  <a:srgbClr val="FFFFFF"/>
                </a:solidFill>
                <a:latin typeface="DM Sans Bold"/>
                <a:ea typeface="DM Sans Bold"/>
                <a:cs typeface="DM Sans Bold"/>
                <a:sym typeface="DM Sans Bold"/>
              </a:rPr>
              <a:t>WELCOME!</a:t>
            </a:r>
          </a:p>
        </p:txBody>
      </p:sp>
      <p:sp>
        <p:nvSpPr>
          <p:cNvPr name="TextBox 9" id="9"/>
          <p:cNvSpPr txBox="true"/>
          <p:nvPr/>
        </p:nvSpPr>
        <p:spPr>
          <a:xfrm rot="0">
            <a:off x="10011753" y="5031285"/>
            <a:ext cx="5722116" cy="1551748"/>
          </a:xfrm>
          <a:prstGeom prst="rect">
            <a:avLst/>
          </a:prstGeom>
        </p:spPr>
        <p:txBody>
          <a:bodyPr anchor="t" rtlCol="false" tIns="0" lIns="0" bIns="0" rIns="0">
            <a:spAutoFit/>
          </a:bodyPr>
          <a:lstStyle/>
          <a:p>
            <a:pPr algn="r">
              <a:lnSpc>
                <a:spcPts val="4070"/>
              </a:lnSpc>
            </a:pPr>
            <a:r>
              <a:rPr lang="en-US" sz="3700" i="true">
                <a:solidFill>
                  <a:srgbClr val="FFFFFF"/>
                </a:solidFill>
                <a:latin typeface="DM Sans Italics"/>
                <a:ea typeface="DM Sans Italics"/>
                <a:cs typeface="DM Sans Italics"/>
                <a:sym typeface="DM Sans Italics"/>
              </a:rPr>
              <a:t>Your Food Partners in Humanitarian Efforts</a:t>
            </a:r>
          </a:p>
          <a:p>
            <a:pPr algn="r">
              <a:lnSpc>
                <a:spcPts val="4070"/>
              </a:lnSpc>
            </a:pPr>
          </a:p>
        </p:txBody>
      </p:sp>
      <p:sp>
        <p:nvSpPr>
          <p:cNvPr name="Freeform 10" id="10"/>
          <p:cNvSpPr/>
          <p:nvPr/>
        </p:nvSpPr>
        <p:spPr>
          <a:xfrm flipH="false" flipV="false" rot="-10800000">
            <a:off x="5623560" y="7673106"/>
            <a:ext cx="3422956" cy="2613894"/>
          </a:xfrm>
          <a:custGeom>
            <a:avLst/>
            <a:gdLst/>
            <a:ahLst/>
            <a:cxnLst/>
            <a:rect r="r" b="b" t="t" l="l"/>
            <a:pathLst>
              <a:path h="2613894" w="3422956">
                <a:moveTo>
                  <a:pt x="0" y="0"/>
                </a:moveTo>
                <a:lnTo>
                  <a:pt x="3422956" y="0"/>
                </a:lnTo>
                <a:lnTo>
                  <a:pt x="3422956" y="2613894"/>
                </a:lnTo>
                <a:lnTo>
                  <a:pt x="0" y="261389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705244" y="741511"/>
            <a:ext cx="6027184" cy="6027184"/>
          </a:xfrm>
          <a:custGeom>
            <a:avLst/>
            <a:gdLst/>
            <a:ahLst/>
            <a:cxnLst/>
            <a:rect r="r" b="b" t="t" l="l"/>
            <a:pathLst>
              <a:path h="6027184" w="6027184">
                <a:moveTo>
                  <a:pt x="0" y="0"/>
                </a:moveTo>
                <a:lnTo>
                  <a:pt x="6027184" y="0"/>
                </a:lnTo>
                <a:lnTo>
                  <a:pt x="6027184" y="6027185"/>
                </a:lnTo>
                <a:lnTo>
                  <a:pt x="0" y="6027185"/>
                </a:lnTo>
                <a:lnTo>
                  <a:pt x="0" y="0"/>
                </a:lnTo>
                <a:close/>
              </a:path>
            </a:pathLst>
          </a:custGeom>
          <a:blipFill>
            <a:blip r:embed="rId4"/>
            <a:stretch>
              <a:fillRect l="0" t="0" r="0" b="0"/>
            </a:stretch>
          </a:blipFill>
        </p:spPr>
      </p:sp>
      <p:sp>
        <p:nvSpPr>
          <p:cNvPr name="Freeform 12" id="12"/>
          <p:cNvSpPr/>
          <p:nvPr/>
        </p:nvSpPr>
        <p:spPr>
          <a:xfrm flipH="false" flipV="false" rot="0">
            <a:off x="1797795" y="5459588"/>
            <a:ext cx="3842081" cy="2455343"/>
          </a:xfrm>
          <a:custGeom>
            <a:avLst/>
            <a:gdLst/>
            <a:ahLst/>
            <a:cxnLst/>
            <a:rect r="r" b="b" t="t" l="l"/>
            <a:pathLst>
              <a:path h="2455343" w="3842081">
                <a:moveTo>
                  <a:pt x="0" y="0"/>
                </a:moveTo>
                <a:lnTo>
                  <a:pt x="3842081" y="0"/>
                </a:lnTo>
                <a:lnTo>
                  <a:pt x="3842081" y="2455343"/>
                </a:lnTo>
                <a:lnTo>
                  <a:pt x="0" y="2455343"/>
                </a:lnTo>
                <a:lnTo>
                  <a:pt x="0" y="0"/>
                </a:lnTo>
                <a:close/>
              </a:path>
            </a:pathLst>
          </a:custGeom>
          <a:blipFill>
            <a:blip r:embed="rId5"/>
            <a:stretch>
              <a:fillRect l="0" t="0" r="0" b="0"/>
            </a:stretch>
          </a:blipFill>
        </p:spPr>
      </p:sp>
      <p:sp>
        <p:nvSpPr>
          <p:cNvPr name="Freeform 13" id="13"/>
          <p:cNvSpPr/>
          <p:nvPr/>
        </p:nvSpPr>
        <p:spPr>
          <a:xfrm flipH="false" flipV="false" rot="0">
            <a:off x="2592509" y="8480069"/>
            <a:ext cx="2880360" cy="4114800"/>
          </a:xfrm>
          <a:custGeom>
            <a:avLst/>
            <a:gdLst/>
            <a:ahLst/>
            <a:cxnLst/>
            <a:rect r="r" b="b" t="t" l="l"/>
            <a:pathLst>
              <a:path h="4114800" w="2880360">
                <a:moveTo>
                  <a:pt x="0" y="0"/>
                </a:moveTo>
                <a:lnTo>
                  <a:pt x="2880360" y="0"/>
                </a:lnTo>
                <a:lnTo>
                  <a:pt x="288036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0">
            <a:off x="14371934" y="-1398425"/>
            <a:ext cx="4687320" cy="4687320"/>
          </a:xfrm>
          <a:custGeom>
            <a:avLst/>
            <a:gdLst/>
            <a:ahLst/>
            <a:cxnLst/>
            <a:rect r="r" b="b" t="t" l="l"/>
            <a:pathLst>
              <a:path h="4687320" w="4687320">
                <a:moveTo>
                  <a:pt x="0" y="0"/>
                </a:moveTo>
                <a:lnTo>
                  <a:pt x="4687320" y="0"/>
                </a:lnTo>
                <a:lnTo>
                  <a:pt x="4687320" y="4687320"/>
                </a:lnTo>
                <a:lnTo>
                  <a:pt x="0" y="468732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p:cNvSpPr/>
          <p:nvPr/>
        </p:nvSpPr>
        <p:spPr>
          <a:xfrm flipH="false" flipV="false" rot="0">
            <a:off x="-1638416" y="7673106"/>
            <a:ext cx="4687320" cy="4687320"/>
          </a:xfrm>
          <a:custGeom>
            <a:avLst/>
            <a:gdLst/>
            <a:ahLst/>
            <a:cxnLst/>
            <a:rect r="r" b="b" t="t" l="l"/>
            <a:pathLst>
              <a:path h="4687320" w="4687320">
                <a:moveTo>
                  <a:pt x="0" y="0"/>
                </a:moveTo>
                <a:lnTo>
                  <a:pt x="4687320" y="0"/>
                </a:lnTo>
                <a:lnTo>
                  <a:pt x="4687320" y="4687320"/>
                </a:lnTo>
                <a:lnTo>
                  <a:pt x="0" y="468732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481" r="0" b="-1481"/>
            </a:stretch>
          </a:blipFill>
        </p:spPr>
      </p:sp>
      <p:sp>
        <p:nvSpPr>
          <p:cNvPr name="TextBox 3" id="3"/>
          <p:cNvSpPr txBox="true"/>
          <p:nvPr/>
        </p:nvSpPr>
        <p:spPr>
          <a:xfrm rot="0">
            <a:off x="3913655" y="373079"/>
            <a:ext cx="10460689" cy="2535103"/>
          </a:xfrm>
          <a:prstGeom prst="rect">
            <a:avLst/>
          </a:prstGeom>
        </p:spPr>
        <p:txBody>
          <a:bodyPr anchor="t" rtlCol="false" tIns="0" lIns="0" bIns="0" rIns="0">
            <a:spAutoFit/>
          </a:bodyPr>
          <a:lstStyle/>
          <a:p>
            <a:pPr algn="ctr" marL="0" indent="0" lvl="0">
              <a:lnSpc>
                <a:spcPts val="9715"/>
              </a:lnSpc>
              <a:spcBef>
                <a:spcPct val="0"/>
              </a:spcBef>
            </a:pPr>
            <a:r>
              <a:rPr lang="en-US" sz="7040" spc="689">
                <a:solidFill>
                  <a:srgbClr val="3D623F"/>
                </a:solidFill>
                <a:latin typeface="Codec Pro ExtraBold"/>
                <a:ea typeface="Codec Pro ExtraBold"/>
                <a:cs typeface="Codec Pro ExtraBold"/>
                <a:sym typeface="Codec Pro ExtraBold"/>
              </a:rPr>
              <a:t>ABOUT OUR BUSINESS</a:t>
            </a:r>
          </a:p>
        </p:txBody>
      </p:sp>
      <p:grpSp>
        <p:nvGrpSpPr>
          <p:cNvPr name="Group 4" id="4"/>
          <p:cNvGrpSpPr/>
          <p:nvPr/>
        </p:nvGrpSpPr>
        <p:grpSpPr>
          <a:xfrm rot="0">
            <a:off x="-317483" y="2797916"/>
            <a:ext cx="8637895" cy="8637895"/>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alpha val="21961"/>
              </a:srgbClr>
            </a:solidFill>
            <a:ln cap="sq">
              <a:noFill/>
              <a:prstDash val="solid"/>
              <a:miter/>
            </a:ln>
          </p:spPr>
        </p:sp>
        <p:sp>
          <p:nvSpPr>
            <p:cNvPr name="TextBox 6" id="6"/>
            <p:cNvSpPr txBox="true"/>
            <p:nvPr/>
          </p:nvSpPr>
          <p:spPr>
            <a:xfrm>
              <a:off x="76200" y="57150"/>
              <a:ext cx="660400" cy="679450"/>
            </a:xfrm>
            <a:prstGeom prst="rect">
              <a:avLst/>
            </a:prstGeom>
          </p:spPr>
          <p:txBody>
            <a:bodyPr anchor="ctr" rtlCol="false" tIns="50800" lIns="50800" bIns="50800" rIns="50800"/>
            <a:lstStyle/>
            <a:p>
              <a:pPr algn="ctr" marL="0" indent="0" lvl="0">
                <a:lnSpc>
                  <a:spcPts val="2859"/>
                </a:lnSpc>
                <a:spcBef>
                  <a:spcPct val="0"/>
                </a:spcBef>
              </a:pPr>
            </a:p>
          </p:txBody>
        </p:sp>
      </p:grpSp>
      <p:grpSp>
        <p:nvGrpSpPr>
          <p:cNvPr name="Group 7" id="7"/>
          <p:cNvGrpSpPr/>
          <p:nvPr/>
        </p:nvGrpSpPr>
        <p:grpSpPr>
          <a:xfrm rot="0">
            <a:off x="9548798" y="2713666"/>
            <a:ext cx="9075555" cy="9075555"/>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alpha val="21961"/>
              </a:srgbClr>
            </a:solidFill>
            <a:ln cap="sq">
              <a:noFill/>
              <a:prstDash val="solid"/>
              <a:miter/>
            </a:ln>
          </p:spPr>
        </p:sp>
        <p:sp>
          <p:nvSpPr>
            <p:cNvPr name="TextBox 9" id="9"/>
            <p:cNvSpPr txBox="true"/>
            <p:nvPr/>
          </p:nvSpPr>
          <p:spPr>
            <a:xfrm>
              <a:off x="76200" y="57150"/>
              <a:ext cx="660400" cy="679450"/>
            </a:xfrm>
            <a:prstGeom prst="rect">
              <a:avLst/>
            </a:prstGeom>
          </p:spPr>
          <p:txBody>
            <a:bodyPr anchor="ctr" rtlCol="false" tIns="50800" lIns="50800" bIns="50800" rIns="50800"/>
            <a:lstStyle/>
            <a:p>
              <a:pPr algn="ctr" marL="0" indent="0" lvl="0">
                <a:lnSpc>
                  <a:spcPts val="2859"/>
                </a:lnSpc>
                <a:spcBef>
                  <a:spcPct val="0"/>
                </a:spcBef>
              </a:pPr>
            </a:p>
          </p:txBody>
        </p:sp>
      </p:grpSp>
      <p:sp>
        <p:nvSpPr>
          <p:cNvPr name="TextBox 10" id="10"/>
          <p:cNvSpPr txBox="true"/>
          <p:nvPr/>
        </p:nvSpPr>
        <p:spPr>
          <a:xfrm rot="0">
            <a:off x="6503634" y="2879607"/>
            <a:ext cx="5589377" cy="703773"/>
          </a:xfrm>
          <a:prstGeom prst="rect">
            <a:avLst/>
          </a:prstGeom>
        </p:spPr>
        <p:txBody>
          <a:bodyPr anchor="t" rtlCol="false" tIns="0" lIns="0" bIns="0" rIns="0">
            <a:spAutoFit/>
          </a:bodyPr>
          <a:lstStyle/>
          <a:p>
            <a:pPr algn="ctr" marL="0" indent="0" lvl="1">
              <a:lnSpc>
                <a:spcPts val="2924"/>
              </a:lnSpc>
              <a:spcBef>
                <a:spcPct val="0"/>
              </a:spcBef>
            </a:pPr>
            <a:r>
              <a:rPr lang="en-US" b="true" sz="2118" spc="207">
                <a:solidFill>
                  <a:srgbClr val="3D623F"/>
                </a:solidFill>
                <a:latin typeface="Open Sauce Bold"/>
                <a:ea typeface="Open Sauce Bold"/>
                <a:cs typeface="Open Sauce Bold"/>
                <a:sym typeface="Open Sauce Bold"/>
              </a:rPr>
              <a:t>Delivering quality food products worldwide</a:t>
            </a:r>
          </a:p>
        </p:txBody>
      </p:sp>
      <p:sp>
        <p:nvSpPr>
          <p:cNvPr name="TextBox 11" id="11"/>
          <p:cNvSpPr txBox="true"/>
          <p:nvPr/>
        </p:nvSpPr>
        <p:spPr>
          <a:xfrm rot="0">
            <a:off x="879233" y="4210844"/>
            <a:ext cx="6279102" cy="5466490"/>
          </a:xfrm>
          <a:prstGeom prst="rect">
            <a:avLst/>
          </a:prstGeom>
        </p:spPr>
        <p:txBody>
          <a:bodyPr anchor="t" rtlCol="false" tIns="0" lIns="0" bIns="0" rIns="0">
            <a:spAutoFit/>
          </a:bodyPr>
          <a:lstStyle/>
          <a:p>
            <a:pPr algn="just">
              <a:lnSpc>
                <a:spcPts val="3300"/>
              </a:lnSpc>
            </a:pPr>
            <a:r>
              <a:rPr lang="en-US" b="true" sz="3000">
                <a:solidFill>
                  <a:srgbClr val="1C5739"/>
                </a:solidFill>
                <a:latin typeface="DM Sans Bold"/>
                <a:ea typeface="DM Sans Bold"/>
                <a:cs typeface="DM Sans Bold"/>
                <a:sym typeface="DM Sans Bold"/>
              </a:rPr>
              <a:t>Indrayani Overseas has been a prominent player in agricultural commodity trading since 1998, serving as a top importer of rice and other groats to Ukraine. We offer a diverse range of imported grains, beans, and lentils, as well as locally produced grains. Additionally, Indrayani Overseas plays its role in supporting Ukrainian agriculture by exporting unique niche products such as peas, linen seeds etc.</a:t>
            </a:r>
          </a:p>
        </p:txBody>
      </p:sp>
      <p:sp>
        <p:nvSpPr>
          <p:cNvPr name="TextBox 12" id="12"/>
          <p:cNvSpPr txBox="true"/>
          <p:nvPr/>
        </p:nvSpPr>
        <p:spPr>
          <a:xfrm rot="0">
            <a:off x="10694381" y="4210844"/>
            <a:ext cx="6784389" cy="5466490"/>
          </a:xfrm>
          <a:prstGeom prst="rect">
            <a:avLst/>
          </a:prstGeom>
        </p:spPr>
        <p:txBody>
          <a:bodyPr anchor="t" rtlCol="false" tIns="0" lIns="0" bIns="0" rIns="0">
            <a:spAutoFit/>
          </a:bodyPr>
          <a:lstStyle/>
          <a:p>
            <a:pPr algn="just">
              <a:lnSpc>
                <a:spcPts val="3300"/>
              </a:lnSpc>
            </a:pPr>
            <a:r>
              <a:rPr lang="en-US" b="true" sz="3000">
                <a:solidFill>
                  <a:srgbClr val="1C5739"/>
                </a:solidFill>
                <a:latin typeface="DM Sans Bold"/>
                <a:ea typeface="DM Sans Bold"/>
                <a:cs typeface="DM Sans Bold"/>
                <a:sym typeface="DM Sans Bold"/>
              </a:rPr>
              <a:t>Gala Foods, established in 2015, is a packaging company. We are the only BRC certified cereal packaging plant in Ukraine, ensuring the highest quality standards. Gala Foods efficiently packs grains, beans, cereals, and sugar for our own brands and private labels, distributing them to major Ukrainian retailers and established European chains. We are capable to offer a wide range of private label custom weight solutions.</a:t>
            </a:r>
          </a:p>
        </p:txBody>
      </p:sp>
      <p:sp>
        <p:nvSpPr>
          <p:cNvPr name="Freeform 13" id="13"/>
          <p:cNvSpPr/>
          <p:nvPr/>
        </p:nvSpPr>
        <p:spPr>
          <a:xfrm flipH="false" flipV="false" rot="0">
            <a:off x="109415" y="-1445719"/>
            <a:ext cx="5737616" cy="4094797"/>
          </a:xfrm>
          <a:custGeom>
            <a:avLst/>
            <a:gdLst/>
            <a:ahLst/>
            <a:cxnLst/>
            <a:rect r="r" b="b" t="t" l="l"/>
            <a:pathLst>
              <a:path h="4094797" w="5737616">
                <a:moveTo>
                  <a:pt x="0" y="0"/>
                </a:moveTo>
                <a:lnTo>
                  <a:pt x="5737617" y="0"/>
                </a:lnTo>
                <a:lnTo>
                  <a:pt x="5737617" y="4094797"/>
                </a:lnTo>
                <a:lnTo>
                  <a:pt x="0" y="4094797"/>
                </a:lnTo>
                <a:lnTo>
                  <a:pt x="0" y="0"/>
                </a:lnTo>
                <a:close/>
              </a:path>
            </a:pathLst>
          </a:custGeom>
          <a:blipFill>
            <a:blip r:embed="rId3"/>
            <a:stretch>
              <a:fillRect l="-2039" t="0" r="0" b="-42977"/>
            </a:stretch>
          </a:blipFill>
        </p:spPr>
      </p:sp>
      <p:sp>
        <p:nvSpPr>
          <p:cNvPr name="Freeform 14" id="14"/>
          <p:cNvSpPr/>
          <p:nvPr/>
        </p:nvSpPr>
        <p:spPr>
          <a:xfrm flipH="false" flipV="false" rot="0">
            <a:off x="13462592" y="222858"/>
            <a:ext cx="3621049" cy="2314089"/>
          </a:xfrm>
          <a:custGeom>
            <a:avLst/>
            <a:gdLst/>
            <a:ahLst/>
            <a:cxnLst/>
            <a:rect r="r" b="b" t="t" l="l"/>
            <a:pathLst>
              <a:path h="2314089" w="3621049">
                <a:moveTo>
                  <a:pt x="0" y="0"/>
                </a:moveTo>
                <a:lnTo>
                  <a:pt x="3621049" y="0"/>
                </a:lnTo>
                <a:lnTo>
                  <a:pt x="3621049" y="2314089"/>
                </a:lnTo>
                <a:lnTo>
                  <a:pt x="0" y="2314089"/>
                </a:lnTo>
                <a:lnTo>
                  <a:pt x="0" y="0"/>
                </a:lnTo>
                <a:close/>
              </a:path>
            </a:pathLst>
          </a:custGeom>
          <a:blipFill>
            <a:blip r:embed="rId4"/>
            <a:stretch>
              <a:fillRect l="0" t="0" r="0" b="0"/>
            </a:stretch>
          </a:blipFill>
        </p:spPr>
      </p:sp>
      <p:sp>
        <p:nvSpPr>
          <p:cNvPr name="Freeform 15" id="15"/>
          <p:cNvSpPr/>
          <p:nvPr/>
        </p:nvSpPr>
        <p:spPr>
          <a:xfrm flipH="false" flipV="false" rot="0">
            <a:off x="5703067" y="8548400"/>
            <a:ext cx="4687320" cy="4687320"/>
          </a:xfrm>
          <a:custGeom>
            <a:avLst/>
            <a:gdLst/>
            <a:ahLst/>
            <a:cxnLst/>
            <a:rect r="r" b="b" t="t" l="l"/>
            <a:pathLst>
              <a:path h="4687320" w="4687320">
                <a:moveTo>
                  <a:pt x="0" y="0"/>
                </a:moveTo>
                <a:lnTo>
                  <a:pt x="4687320" y="0"/>
                </a:lnTo>
                <a:lnTo>
                  <a:pt x="4687320"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6" id="16"/>
          <p:cNvSpPr/>
          <p:nvPr/>
        </p:nvSpPr>
        <p:spPr>
          <a:xfrm flipH="false" flipV="false" rot="0">
            <a:off x="7463135" y="6500339"/>
            <a:ext cx="2927252" cy="2927252"/>
          </a:xfrm>
          <a:custGeom>
            <a:avLst/>
            <a:gdLst/>
            <a:ahLst/>
            <a:cxnLst/>
            <a:rect r="r" b="b" t="t" l="l"/>
            <a:pathLst>
              <a:path h="2927252" w="2927252">
                <a:moveTo>
                  <a:pt x="0" y="0"/>
                </a:moveTo>
                <a:lnTo>
                  <a:pt x="2927252" y="0"/>
                </a:lnTo>
                <a:lnTo>
                  <a:pt x="2927252" y="2927252"/>
                </a:lnTo>
                <a:lnTo>
                  <a:pt x="0" y="292725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p:cNvSpPr/>
          <p:nvPr/>
        </p:nvSpPr>
        <p:spPr>
          <a:xfrm flipH="false" flipV="false" rot="0">
            <a:off x="-2107528" y="9174933"/>
            <a:ext cx="4687320" cy="4687320"/>
          </a:xfrm>
          <a:custGeom>
            <a:avLst/>
            <a:gdLst/>
            <a:ahLst/>
            <a:cxnLst/>
            <a:rect r="r" b="b" t="t" l="l"/>
            <a:pathLst>
              <a:path h="4687320" w="4687320">
                <a:moveTo>
                  <a:pt x="0" y="0"/>
                </a:moveTo>
                <a:lnTo>
                  <a:pt x="4687319" y="0"/>
                </a:lnTo>
                <a:lnTo>
                  <a:pt x="4687319" y="4687319"/>
                </a:lnTo>
                <a:lnTo>
                  <a:pt x="0" y="468731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8" id="18"/>
          <p:cNvSpPr/>
          <p:nvPr/>
        </p:nvSpPr>
        <p:spPr>
          <a:xfrm flipH="false" flipV="false" rot="0">
            <a:off x="17588249" y="767378"/>
            <a:ext cx="4687320" cy="4687320"/>
          </a:xfrm>
          <a:custGeom>
            <a:avLst/>
            <a:gdLst/>
            <a:ahLst/>
            <a:cxnLst/>
            <a:rect r="r" b="b" t="t" l="l"/>
            <a:pathLst>
              <a:path h="4687320" w="4687320">
                <a:moveTo>
                  <a:pt x="0" y="0"/>
                </a:moveTo>
                <a:lnTo>
                  <a:pt x="4687320" y="0"/>
                </a:lnTo>
                <a:lnTo>
                  <a:pt x="4687320"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65506" y="-416112"/>
            <a:ext cx="21172084" cy="2532813"/>
            <a:chOff x="0" y="0"/>
            <a:chExt cx="10071555" cy="1204858"/>
          </a:xfrm>
        </p:grpSpPr>
        <p:sp>
          <p:nvSpPr>
            <p:cNvPr name="Freeform 3" id="3"/>
            <p:cNvSpPr/>
            <p:nvPr/>
          </p:nvSpPr>
          <p:spPr>
            <a:xfrm flipH="false" flipV="false" rot="0">
              <a:off x="0" y="0"/>
              <a:ext cx="10071555" cy="1204858"/>
            </a:xfrm>
            <a:custGeom>
              <a:avLst/>
              <a:gdLst/>
              <a:ahLst/>
              <a:cxnLst/>
              <a:rect r="r" b="b" t="t" l="l"/>
              <a:pathLst>
                <a:path h="1204858" w="10071555">
                  <a:moveTo>
                    <a:pt x="203200" y="0"/>
                  </a:moveTo>
                  <a:lnTo>
                    <a:pt x="10071555" y="0"/>
                  </a:lnTo>
                  <a:lnTo>
                    <a:pt x="9868355" y="1204858"/>
                  </a:lnTo>
                  <a:lnTo>
                    <a:pt x="0" y="1204858"/>
                  </a:lnTo>
                  <a:lnTo>
                    <a:pt x="203200" y="0"/>
                  </a:lnTo>
                  <a:close/>
                </a:path>
              </a:pathLst>
            </a:custGeom>
            <a:solidFill>
              <a:srgbClr val="7CB442"/>
            </a:solidFill>
          </p:spPr>
        </p:sp>
        <p:sp>
          <p:nvSpPr>
            <p:cNvPr name="TextBox 4" id="4"/>
            <p:cNvSpPr txBox="true"/>
            <p:nvPr/>
          </p:nvSpPr>
          <p:spPr>
            <a:xfrm>
              <a:off x="101600" y="-66675"/>
              <a:ext cx="9868355" cy="1271533"/>
            </a:xfrm>
            <a:prstGeom prst="rect">
              <a:avLst/>
            </a:prstGeom>
          </p:spPr>
          <p:txBody>
            <a:bodyPr anchor="ctr" rtlCol="false" tIns="50800" lIns="50800" bIns="50800" rIns="50800"/>
            <a:lstStyle/>
            <a:p>
              <a:pPr algn="ctr">
                <a:lnSpc>
                  <a:spcPts val="3319"/>
                </a:lnSpc>
              </a:pPr>
            </a:p>
          </p:txBody>
        </p:sp>
      </p:grpSp>
      <p:grpSp>
        <p:nvGrpSpPr>
          <p:cNvPr name="Group 5" id="5"/>
          <p:cNvGrpSpPr>
            <a:grpSpLocks noChangeAspect="true"/>
          </p:cNvGrpSpPr>
          <p:nvPr/>
        </p:nvGrpSpPr>
        <p:grpSpPr>
          <a:xfrm rot="0">
            <a:off x="3824937" y="7386312"/>
            <a:ext cx="890115" cy="886493"/>
            <a:chOff x="0" y="0"/>
            <a:chExt cx="779615" cy="776440"/>
          </a:xfrm>
        </p:grpSpPr>
        <p:sp>
          <p:nvSpPr>
            <p:cNvPr name="Freeform 6" id="6"/>
            <p:cNvSpPr/>
            <p:nvPr/>
          </p:nvSpPr>
          <p:spPr>
            <a:xfrm flipH="false" flipV="false" rot="0">
              <a:off x="-127" y="0"/>
              <a:ext cx="779780" cy="776224"/>
            </a:xfrm>
            <a:custGeom>
              <a:avLst/>
              <a:gdLst/>
              <a:ahLst/>
              <a:cxnLst/>
              <a:rect r="r" b="b" t="t" l="l"/>
              <a:pathLst>
                <a:path h="776224" w="779780">
                  <a:moveTo>
                    <a:pt x="200533" y="572135"/>
                  </a:moveTo>
                  <a:lnTo>
                    <a:pt x="200533" y="605917"/>
                  </a:lnTo>
                  <a:cubicBezTo>
                    <a:pt x="200533" y="617474"/>
                    <a:pt x="200406" y="629031"/>
                    <a:pt x="200533" y="640588"/>
                  </a:cubicBezTo>
                  <a:cubicBezTo>
                    <a:pt x="200533" y="647192"/>
                    <a:pt x="199517" y="653034"/>
                    <a:pt x="192786" y="656082"/>
                  </a:cubicBezTo>
                  <a:cubicBezTo>
                    <a:pt x="186055" y="659130"/>
                    <a:pt x="180975" y="655955"/>
                    <a:pt x="176022" y="651764"/>
                  </a:cubicBezTo>
                  <a:cubicBezTo>
                    <a:pt x="135255" y="617982"/>
                    <a:pt x="94488" y="584327"/>
                    <a:pt x="53594" y="550545"/>
                  </a:cubicBezTo>
                  <a:cubicBezTo>
                    <a:pt x="39116" y="538607"/>
                    <a:pt x="24511" y="526669"/>
                    <a:pt x="10033" y="514604"/>
                  </a:cubicBezTo>
                  <a:cubicBezTo>
                    <a:pt x="254" y="506476"/>
                    <a:pt x="0" y="498602"/>
                    <a:pt x="9779" y="490601"/>
                  </a:cubicBezTo>
                  <a:cubicBezTo>
                    <a:pt x="65405" y="444500"/>
                    <a:pt x="121158" y="398526"/>
                    <a:pt x="176911" y="352425"/>
                  </a:cubicBezTo>
                  <a:cubicBezTo>
                    <a:pt x="181737" y="348361"/>
                    <a:pt x="186817" y="345821"/>
                    <a:pt x="193040" y="348996"/>
                  </a:cubicBezTo>
                  <a:cubicBezTo>
                    <a:pt x="199263" y="352171"/>
                    <a:pt x="200406" y="357632"/>
                    <a:pt x="200406" y="363855"/>
                  </a:cubicBezTo>
                  <a:cubicBezTo>
                    <a:pt x="200406" y="386207"/>
                    <a:pt x="200406" y="408432"/>
                    <a:pt x="200406" y="430784"/>
                  </a:cubicBezTo>
                  <a:lnTo>
                    <a:pt x="200406" y="440309"/>
                  </a:lnTo>
                  <a:cubicBezTo>
                    <a:pt x="245364" y="446786"/>
                    <a:pt x="286385" y="462280"/>
                    <a:pt x="324485" y="488061"/>
                  </a:cubicBezTo>
                  <a:lnTo>
                    <a:pt x="324485" y="200406"/>
                  </a:lnTo>
                  <a:cubicBezTo>
                    <a:pt x="321818" y="200279"/>
                    <a:pt x="319024" y="200025"/>
                    <a:pt x="316230" y="200025"/>
                  </a:cubicBezTo>
                  <a:cubicBezTo>
                    <a:pt x="295021" y="200025"/>
                    <a:pt x="273812" y="199898"/>
                    <a:pt x="252603" y="200025"/>
                  </a:cubicBezTo>
                  <a:cubicBezTo>
                    <a:pt x="245872" y="200025"/>
                    <a:pt x="239649" y="199390"/>
                    <a:pt x="236347" y="192278"/>
                  </a:cubicBezTo>
                  <a:cubicBezTo>
                    <a:pt x="233172" y="185547"/>
                    <a:pt x="236601" y="180467"/>
                    <a:pt x="240665" y="175514"/>
                  </a:cubicBezTo>
                  <a:cubicBezTo>
                    <a:pt x="286258" y="120269"/>
                    <a:pt x="331978" y="65024"/>
                    <a:pt x="377698" y="9652"/>
                  </a:cubicBezTo>
                  <a:cubicBezTo>
                    <a:pt x="385572" y="127"/>
                    <a:pt x="393954" y="0"/>
                    <a:pt x="401828" y="9398"/>
                  </a:cubicBezTo>
                  <a:cubicBezTo>
                    <a:pt x="447675" y="64897"/>
                    <a:pt x="493522" y="120396"/>
                    <a:pt x="539369" y="175895"/>
                  </a:cubicBezTo>
                  <a:cubicBezTo>
                    <a:pt x="543306" y="180594"/>
                    <a:pt x="546481" y="185547"/>
                    <a:pt x="543560" y="191897"/>
                  </a:cubicBezTo>
                  <a:cubicBezTo>
                    <a:pt x="540512" y="198628"/>
                    <a:pt x="534797" y="199898"/>
                    <a:pt x="528193" y="199898"/>
                  </a:cubicBezTo>
                  <a:cubicBezTo>
                    <a:pt x="504063" y="199771"/>
                    <a:pt x="479806" y="199898"/>
                    <a:pt x="455041" y="199898"/>
                  </a:cubicBezTo>
                  <a:lnTo>
                    <a:pt x="455041" y="352806"/>
                  </a:lnTo>
                  <a:cubicBezTo>
                    <a:pt x="493014" y="329565"/>
                    <a:pt x="534035" y="315849"/>
                    <a:pt x="579120" y="312039"/>
                  </a:cubicBezTo>
                  <a:cubicBezTo>
                    <a:pt x="579120" y="308737"/>
                    <a:pt x="579120" y="305943"/>
                    <a:pt x="579120" y="303022"/>
                  </a:cubicBezTo>
                  <a:cubicBezTo>
                    <a:pt x="579120" y="280924"/>
                    <a:pt x="579120" y="258953"/>
                    <a:pt x="579120" y="236855"/>
                  </a:cubicBezTo>
                  <a:cubicBezTo>
                    <a:pt x="579120" y="230632"/>
                    <a:pt x="580390" y="224917"/>
                    <a:pt x="586613" y="221996"/>
                  </a:cubicBezTo>
                  <a:cubicBezTo>
                    <a:pt x="592836" y="219075"/>
                    <a:pt x="597916" y="221488"/>
                    <a:pt x="602869" y="225679"/>
                  </a:cubicBezTo>
                  <a:cubicBezTo>
                    <a:pt x="658114" y="271399"/>
                    <a:pt x="713486" y="316992"/>
                    <a:pt x="768731" y="362712"/>
                  </a:cubicBezTo>
                  <a:cubicBezTo>
                    <a:pt x="779780" y="371856"/>
                    <a:pt x="779780" y="379095"/>
                    <a:pt x="768731" y="388239"/>
                  </a:cubicBezTo>
                  <a:cubicBezTo>
                    <a:pt x="713486" y="433959"/>
                    <a:pt x="658114" y="479552"/>
                    <a:pt x="602869" y="525272"/>
                  </a:cubicBezTo>
                  <a:cubicBezTo>
                    <a:pt x="597916" y="529336"/>
                    <a:pt x="592709" y="531622"/>
                    <a:pt x="586613" y="528828"/>
                  </a:cubicBezTo>
                  <a:cubicBezTo>
                    <a:pt x="580263" y="526034"/>
                    <a:pt x="579120" y="520319"/>
                    <a:pt x="579120" y="513969"/>
                  </a:cubicBezTo>
                  <a:cubicBezTo>
                    <a:pt x="579120" y="493268"/>
                    <a:pt x="579120" y="472567"/>
                    <a:pt x="579120" y="451866"/>
                  </a:cubicBezTo>
                  <a:cubicBezTo>
                    <a:pt x="579120" y="448945"/>
                    <a:pt x="579120" y="446024"/>
                    <a:pt x="579120" y="441706"/>
                  </a:cubicBezTo>
                  <a:cubicBezTo>
                    <a:pt x="573659" y="442722"/>
                    <a:pt x="568960" y="443230"/>
                    <a:pt x="564515" y="444373"/>
                  </a:cubicBezTo>
                  <a:cubicBezTo>
                    <a:pt x="500253" y="460375"/>
                    <a:pt x="454660" y="517906"/>
                    <a:pt x="454406" y="584327"/>
                  </a:cubicBezTo>
                  <a:cubicBezTo>
                    <a:pt x="454152" y="642112"/>
                    <a:pt x="454279" y="699897"/>
                    <a:pt x="454279" y="757682"/>
                  </a:cubicBezTo>
                  <a:cubicBezTo>
                    <a:pt x="454279" y="772541"/>
                    <a:pt x="450469" y="776224"/>
                    <a:pt x="435737" y="776224"/>
                  </a:cubicBezTo>
                  <a:cubicBezTo>
                    <a:pt x="404622" y="776224"/>
                    <a:pt x="373380" y="776224"/>
                    <a:pt x="342265" y="776224"/>
                  </a:cubicBezTo>
                  <a:cubicBezTo>
                    <a:pt x="329565" y="776224"/>
                    <a:pt x="325247" y="771906"/>
                    <a:pt x="325374" y="759333"/>
                  </a:cubicBezTo>
                  <a:cubicBezTo>
                    <a:pt x="325501" y="732536"/>
                    <a:pt x="326517" y="705485"/>
                    <a:pt x="317246" y="679577"/>
                  </a:cubicBezTo>
                  <a:cubicBezTo>
                    <a:pt x="298450" y="626745"/>
                    <a:pt x="262636" y="591312"/>
                    <a:pt x="209169" y="574040"/>
                  </a:cubicBezTo>
                  <a:cubicBezTo>
                    <a:pt x="206756" y="573278"/>
                    <a:pt x="204089" y="572770"/>
                    <a:pt x="200533" y="571881"/>
                  </a:cubicBezTo>
                  <a:moveTo>
                    <a:pt x="275336" y="173863"/>
                  </a:moveTo>
                  <a:lnTo>
                    <a:pt x="284988" y="173863"/>
                  </a:lnTo>
                  <a:cubicBezTo>
                    <a:pt x="300609" y="173863"/>
                    <a:pt x="316103" y="173863"/>
                    <a:pt x="331724" y="173863"/>
                  </a:cubicBezTo>
                  <a:cubicBezTo>
                    <a:pt x="347726" y="173863"/>
                    <a:pt x="351155" y="177292"/>
                    <a:pt x="351155" y="193167"/>
                  </a:cubicBezTo>
                  <a:cubicBezTo>
                    <a:pt x="351155" y="295529"/>
                    <a:pt x="351155" y="397891"/>
                    <a:pt x="351028" y="500253"/>
                  </a:cubicBezTo>
                  <a:cubicBezTo>
                    <a:pt x="351028" y="505841"/>
                    <a:pt x="352933" y="509397"/>
                    <a:pt x="356743" y="513461"/>
                  </a:cubicBezTo>
                  <a:cubicBezTo>
                    <a:pt x="372618" y="530860"/>
                    <a:pt x="388747" y="548259"/>
                    <a:pt x="403098" y="566801"/>
                  </a:cubicBezTo>
                  <a:cubicBezTo>
                    <a:pt x="412750" y="579374"/>
                    <a:pt x="419735" y="593979"/>
                    <a:pt x="428625" y="608838"/>
                  </a:cubicBezTo>
                  <a:cubicBezTo>
                    <a:pt x="428625" y="599821"/>
                    <a:pt x="428498" y="591947"/>
                    <a:pt x="428625" y="583946"/>
                  </a:cubicBezTo>
                  <a:cubicBezTo>
                    <a:pt x="428879" y="554101"/>
                    <a:pt x="435991" y="525907"/>
                    <a:pt x="451358" y="500253"/>
                  </a:cubicBezTo>
                  <a:cubicBezTo>
                    <a:pt x="482346" y="448437"/>
                    <a:pt x="528066" y="419735"/>
                    <a:pt x="588264" y="414655"/>
                  </a:cubicBezTo>
                  <a:cubicBezTo>
                    <a:pt x="600329" y="413639"/>
                    <a:pt x="604901" y="418338"/>
                    <a:pt x="605028" y="430530"/>
                  </a:cubicBezTo>
                  <a:cubicBezTo>
                    <a:pt x="605155" y="444754"/>
                    <a:pt x="605028" y="458978"/>
                    <a:pt x="605028" y="473202"/>
                  </a:cubicBezTo>
                  <a:lnTo>
                    <a:pt x="605028" y="489585"/>
                  </a:lnTo>
                  <a:cubicBezTo>
                    <a:pt x="652145" y="450596"/>
                    <a:pt x="697738" y="413004"/>
                    <a:pt x="743712" y="375031"/>
                  </a:cubicBezTo>
                  <a:cubicBezTo>
                    <a:pt x="697484" y="336804"/>
                    <a:pt x="652018" y="299212"/>
                    <a:pt x="605409" y="260858"/>
                  </a:cubicBezTo>
                  <a:cubicBezTo>
                    <a:pt x="605155" y="265049"/>
                    <a:pt x="604901" y="267716"/>
                    <a:pt x="604901" y="270256"/>
                  </a:cubicBezTo>
                  <a:cubicBezTo>
                    <a:pt x="604901" y="286893"/>
                    <a:pt x="605028" y="303530"/>
                    <a:pt x="604901" y="320167"/>
                  </a:cubicBezTo>
                  <a:cubicBezTo>
                    <a:pt x="604774" y="332105"/>
                    <a:pt x="600837" y="336423"/>
                    <a:pt x="589153" y="336931"/>
                  </a:cubicBezTo>
                  <a:cubicBezTo>
                    <a:pt x="538226" y="339090"/>
                    <a:pt x="492633" y="355854"/>
                    <a:pt x="451739" y="385953"/>
                  </a:cubicBezTo>
                  <a:cubicBezTo>
                    <a:pt x="446659" y="389636"/>
                    <a:pt x="441579" y="392176"/>
                    <a:pt x="435483" y="388874"/>
                  </a:cubicBezTo>
                  <a:cubicBezTo>
                    <a:pt x="429387" y="385572"/>
                    <a:pt x="428498" y="380111"/>
                    <a:pt x="428498" y="373761"/>
                  </a:cubicBezTo>
                  <a:cubicBezTo>
                    <a:pt x="428625" y="312801"/>
                    <a:pt x="428498" y="251714"/>
                    <a:pt x="428625" y="190754"/>
                  </a:cubicBezTo>
                  <a:cubicBezTo>
                    <a:pt x="428625" y="177673"/>
                    <a:pt x="432689" y="173609"/>
                    <a:pt x="446024" y="173609"/>
                  </a:cubicBezTo>
                  <a:cubicBezTo>
                    <a:pt x="462407" y="173482"/>
                    <a:pt x="478790" y="173609"/>
                    <a:pt x="495173" y="173609"/>
                  </a:cubicBezTo>
                  <a:cubicBezTo>
                    <a:pt x="497586" y="173609"/>
                    <a:pt x="499999" y="173355"/>
                    <a:pt x="503936" y="173101"/>
                  </a:cubicBezTo>
                  <a:cubicBezTo>
                    <a:pt x="465201" y="126238"/>
                    <a:pt x="427736" y="80772"/>
                    <a:pt x="389890" y="34925"/>
                  </a:cubicBezTo>
                  <a:cubicBezTo>
                    <a:pt x="351663" y="81280"/>
                    <a:pt x="314198" y="126619"/>
                    <a:pt x="275463" y="173609"/>
                  </a:cubicBezTo>
                  <a:moveTo>
                    <a:pt x="35941" y="502539"/>
                  </a:moveTo>
                  <a:cubicBezTo>
                    <a:pt x="82169" y="540766"/>
                    <a:pt x="127635" y="578231"/>
                    <a:pt x="174244" y="616712"/>
                  </a:cubicBezTo>
                  <a:cubicBezTo>
                    <a:pt x="174498" y="612394"/>
                    <a:pt x="174625" y="609854"/>
                    <a:pt x="174625" y="607187"/>
                  </a:cubicBezTo>
                  <a:cubicBezTo>
                    <a:pt x="174625" y="590804"/>
                    <a:pt x="174498" y="574421"/>
                    <a:pt x="174752" y="558038"/>
                  </a:cubicBezTo>
                  <a:cubicBezTo>
                    <a:pt x="174879" y="546989"/>
                    <a:pt x="180467" y="542417"/>
                    <a:pt x="191262" y="543814"/>
                  </a:cubicBezTo>
                  <a:cubicBezTo>
                    <a:pt x="212471" y="546735"/>
                    <a:pt x="232664" y="553212"/>
                    <a:pt x="251206" y="563880"/>
                  </a:cubicBezTo>
                  <a:cubicBezTo>
                    <a:pt x="315468" y="600964"/>
                    <a:pt x="349123" y="656590"/>
                    <a:pt x="351028" y="731139"/>
                  </a:cubicBezTo>
                  <a:cubicBezTo>
                    <a:pt x="351155" y="737489"/>
                    <a:pt x="351028" y="743839"/>
                    <a:pt x="351028" y="750189"/>
                  </a:cubicBezTo>
                  <a:lnTo>
                    <a:pt x="427228" y="750189"/>
                  </a:lnTo>
                  <a:cubicBezTo>
                    <a:pt x="427228" y="735330"/>
                    <a:pt x="428371" y="720852"/>
                    <a:pt x="427101" y="706628"/>
                  </a:cubicBezTo>
                  <a:cubicBezTo>
                    <a:pt x="415925" y="580517"/>
                    <a:pt x="315722" y="478790"/>
                    <a:pt x="189992" y="465328"/>
                  </a:cubicBezTo>
                  <a:cubicBezTo>
                    <a:pt x="178435" y="464058"/>
                    <a:pt x="174879" y="460375"/>
                    <a:pt x="174752" y="448945"/>
                  </a:cubicBezTo>
                  <a:cubicBezTo>
                    <a:pt x="174625" y="431800"/>
                    <a:pt x="174752" y="414528"/>
                    <a:pt x="174752" y="397383"/>
                  </a:cubicBezTo>
                  <a:cubicBezTo>
                    <a:pt x="174752" y="394843"/>
                    <a:pt x="174498" y="392430"/>
                    <a:pt x="174371" y="388366"/>
                  </a:cubicBezTo>
                  <a:cubicBezTo>
                    <a:pt x="127635" y="426974"/>
                    <a:pt x="82296" y="464312"/>
                    <a:pt x="36068" y="502539"/>
                  </a:cubicBezTo>
                </a:path>
              </a:pathLst>
            </a:custGeom>
            <a:solidFill>
              <a:srgbClr val="3D623F"/>
            </a:solidFill>
          </p:spPr>
        </p:sp>
      </p:grpSp>
      <p:grpSp>
        <p:nvGrpSpPr>
          <p:cNvPr name="Group 7" id="7"/>
          <p:cNvGrpSpPr>
            <a:grpSpLocks noChangeAspect="true"/>
          </p:cNvGrpSpPr>
          <p:nvPr/>
        </p:nvGrpSpPr>
        <p:grpSpPr>
          <a:xfrm rot="0">
            <a:off x="6079015" y="7498075"/>
            <a:ext cx="1128583" cy="770967"/>
            <a:chOff x="0" y="0"/>
            <a:chExt cx="988479" cy="675259"/>
          </a:xfrm>
        </p:grpSpPr>
        <p:sp>
          <p:nvSpPr>
            <p:cNvPr name="Freeform 8" id="8"/>
            <p:cNvSpPr/>
            <p:nvPr/>
          </p:nvSpPr>
          <p:spPr>
            <a:xfrm flipH="false" flipV="false" rot="0">
              <a:off x="0" y="0"/>
              <a:ext cx="988441" cy="675259"/>
            </a:xfrm>
            <a:custGeom>
              <a:avLst/>
              <a:gdLst/>
              <a:ahLst/>
              <a:cxnLst/>
              <a:rect r="r" b="b" t="t" l="l"/>
              <a:pathLst>
                <a:path h="675259" w="988441">
                  <a:moveTo>
                    <a:pt x="0" y="389763"/>
                  </a:moveTo>
                  <a:cubicBezTo>
                    <a:pt x="51054" y="278130"/>
                    <a:pt x="102108" y="166370"/>
                    <a:pt x="153543" y="54864"/>
                  </a:cubicBezTo>
                  <a:cubicBezTo>
                    <a:pt x="156210" y="48895"/>
                    <a:pt x="161544" y="43053"/>
                    <a:pt x="167132" y="40005"/>
                  </a:cubicBezTo>
                  <a:cubicBezTo>
                    <a:pt x="171323" y="37719"/>
                    <a:pt x="178689" y="38354"/>
                    <a:pt x="183388" y="40386"/>
                  </a:cubicBezTo>
                  <a:cubicBezTo>
                    <a:pt x="215138" y="54102"/>
                    <a:pt x="246507" y="68453"/>
                    <a:pt x="278003" y="82804"/>
                  </a:cubicBezTo>
                  <a:cubicBezTo>
                    <a:pt x="292989" y="89535"/>
                    <a:pt x="296164" y="97409"/>
                    <a:pt x="289560" y="112649"/>
                  </a:cubicBezTo>
                  <a:cubicBezTo>
                    <a:pt x="282067" y="129921"/>
                    <a:pt x="273939" y="146939"/>
                    <a:pt x="265557" y="165227"/>
                  </a:cubicBezTo>
                  <a:cubicBezTo>
                    <a:pt x="291211" y="177038"/>
                    <a:pt x="317881" y="184023"/>
                    <a:pt x="346075" y="189865"/>
                  </a:cubicBezTo>
                  <a:cubicBezTo>
                    <a:pt x="349377" y="173863"/>
                    <a:pt x="352933" y="158369"/>
                    <a:pt x="355727" y="142748"/>
                  </a:cubicBezTo>
                  <a:cubicBezTo>
                    <a:pt x="357251" y="133731"/>
                    <a:pt x="361569" y="128143"/>
                    <a:pt x="369951" y="124079"/>
                  </a:cubicBezTo>
                  <a:cubicBezTo>
                    <a:pt x="404368" y="107061"/>
                    <a:pt x="438912" y="90297"/>
                    <a:pt x="472567" y="71755"/>
                  </a:cubicBezTo>
                  <a:cubicBezTo>
                    <a:pt x="490474" y="61849"/>
                    <a:pt x="508381" y="61214"/>
                    <a:pt x="527177" y="64262"/>
                  </a:cubicBezTo>
                  <a:cubicBezTo>
                    <a:pt x="565785" y="70485"/>
                    <a:pt x="601472" y="85725"/>
                    <a:pt x="637032" y="100838"/>
                  </a:cubicBezTo>
                  <a:cubicBezTo>
                    <a:pt x="648462" y="105664"/>
                    <a:pt x="660527" y="109855"/>
                    <a:pt x="671068" y="116332"/>
                  </a:cubicBezTo>
                  <a:cubicBezTo>
                    <a:pt x="684784" y="124714"/>
                    <a:pt x="694817" y="120015"/>
                    <a:pt x="705231" y="110363"/>
                  </a:cubicBezTo>
                  <a:cubicBezTo>
                    <a:pt x="701040" y="101346"/>
                    <a:pt x="696595" y="92202"/>
                    <a:pt x="692404" y="82931"/>
                  </a:cubicBezTo>
                  <a:cubicBezTo>
                    <a:pt x="685546" y="67818"/>
                    <a:pt x="689356" y="56769"/>
                    <a:pt x="704088" y="49784"/>
                  </a:cubicBezTo>
                  <a:cubicBezTo>
                    <a:pt x="734060" y="35179"/>
                    <a:pt x="763778" y="21209"/>
                    <a:pt x="793623" y="7239"/>
                  </a:cubicBezTo>
                  <a:cubicBezTo>
                    <a:pt x="809117" y="0"/>
                    <a:pt x="819785" y="3937"/>
                    <a:pt x="827151" y="19558"/>
                  </a:cubicBezTo>
                  <a:cubicBezTo>
                    <a:pt x="878332" y="128016"/>
                    <a:pt x="929513" y="236601"/>
                    <a:pt x="980694" y="345186"/>
                  </a:cubicBezTo>
                  <a:cubicBezTo>
                    <a:pt x="988441" y="361569"/>
                    <a:pt x="983742" y="373507"/>
                    <a:pt x="967105" y="381000"/>
                  </a:cubicBezTo>
                  <a:cubicBezTo>
                    <a:pt x="936752" y="394716"/>
                    <a:pt x="906526" y="408432"/>
                    <a:pt x="876173" y="422021"/>
                  </a:cubicBezTo>
                  <a:cubicBezTo>
                    <a:pt x="864743" y="427228"/>
                    <a:pt x="853821" y="423418"/>
                    <a:pt x="847979" y="411988"/>
                  </a:cubicBezTo>
                  <a:cubicBezTo>
                    <a:pt x="842391" y="400939"/>
                    <a:pt x="837184" y="389636"/>
                    <a:pt x="831596" y="377825"/>
                  </a:cubicBezTo>
                  <a:cubicBezTo>
                    <a:pt x="820674" y="384937"/>
                    <a:pt x="810641" y="391541"/>
                    <a:pt x="799719" y="398653"/>
                  </a:cubicBezTo>
                  <a:cubicBezTo>
                    <a:pt x="822071" y="418973"/>
                    <a:pt x="834390" y="442214"/>
                    <a:pt x="817880" y="471170"/>
                  </a:cubicBezTo>
                  <a:cubicBezTo>
                    <a:pt x="805434" y="493014"/>
                    <a:pt x="785114" y="499364"/>
                    <a:pt x="760222" y="495935"/>
                  </a:cubicBezTo>
                  <a:cubicBezTo>
                    <a:pt x="759079" y="510794"/>
                    <a:pt x="752602" y="523240"/>
                    <a:pt x="741172" y="533146"/>
                  </a:cubicBezTo>
                  <a:cubicBezTo>
                    <a:pt x="729615" y="543052"/>
                    <a:pt x="716280" y="546989"/>
                    <a:pt x="700659" y="545084"/>
                  </a:cubicBezTo>
                  <a:cubicBezTo>
                    <a:pt x="699262" y="562991"/>
                    <a:pt x="692277" y="577977"/>
                    <a:pt x="677291" y="588264"/>
                  </a:cubicBezTo>
                  <a:cubicBezTo>
                    <a:pt x="664718" y="596900"/>
                    <a:pt x="650875" y="599313"/>
                    <a:pt x="635635" y="596392"/>
                  </a:cubicBezTo>
                  <a:cubicBezTo>
                    <a:pt x="635254" y="598551"/>
                    <a:pt x="634746" y="600583"/>
                    <a:pt x="634365" y="602742"/>
                  </a:cubicBezTo>
                  <a:cubicBezTo>
                    <a:pt x="630174" y="623570"/>
                    <a:pt x="618617" y="638556"/>
                    <a:pt x="598297" y="645160"/>
                  </a:cubicBezTo>
                  <a:cubicBezTo>
                    <a:pt x="577596" y="652018"/>
                    <a:pt x="559816" y="644779"/>
                    <a:pt x="544703" y="630301"/>
                  </a:cubicBezTo>
                  <a:cubicBezTo>
                    <a:pt x="535686" y="621665"/>
                    <a:pt x="527431" y="612394"/>
                    <a:pt x="518033" y="602615"/>
                  </a:cubicBezTo>
                  <a:cubicBezTo>
                    <a:pt x="510921" y="614934"/>
                    <a:pt x="504190" y="626491"/>
                    <a:pt x="497332" y="637921"/>
                  </a:cubicBezTo>
                  <a:cubicBezTo>
                    <a:pt x="480314" y="666369"/>
                    <a:pt x="453771" y="675259"/>
                    <a:pt x="423418" y="662559"/>
                  </a:cubicBezTo>
                  <a:cubicBezTo>
                    <a:pt x="409448" y="656717"/>
                    <a:pt x="401447" y="645541"/>
                    <a:pt x="396240" y="631825"/>
                  </a:cubicBezTo>
                  <a:cubicBezTo>
                    <a:pt x="394843" y="628269"/>
                    <a:pt x="394081" y="624586"/>
                    <a:pt x="392938" y="621030"/>
                  </a:cubicBezTo>
                  <a:cubicBezTo>
                    <a:pt x="347091" y="627126"/>
                    <a:pt x="331470" y="618109"/>
                    <a:pt x="315722" y="576961"/>
                  </a:cubicBezTo>
                  <a:cubicBezTo>
                    <a:pt x="273558" y="584327"/>
                    <a:pt x="251079" y="571500"/>
                    <a:pt x="239649" y="534289"/>
                  </a:cubicBezTo>
                  <a:cubicBezTo>
                    <a:pt x="228092" y="534289"/>
                    <a:pt x="216408" y="536067"/>
                    <a:pt x="205613" y="533908"/>
                  </a:cubicBezTo>
                  <a:cubicBezTo>
                    <a:pt x="176276" y="527939"/>
                    <a:pt x="158496" y="499237"/>
                    <a:pt x="164973" y="469900"/>
                  </a:cubicBezTo>
                  <a:cubicBezTo>
                    <a:pt x="166370" y="463804"/>
                    <a:pt x="165354" y="460502"/>
                    <a:pt x="159639" y="457835"/>
                  </a:cubicBezTo>
                  <a:cubicBezTo>
                    <a:pt x="152400" y="454533"/>
                    <a:pt x="145669" y="450215"/>
                    <a:pt x="138684" y="446278"/>
                  </a:cubicBezTo>
                  <a:cubicBezTo>
                    <a:pt x="128524" y="460248"/>
                    <a:pt x="120904" y="462153"/>
                    <a:pt x="105156" y="454914"/>
                  </a:cubicBezTo>
                  <a:cubicBezTo>
                    <a:pt x="76200" y="441706"/>
                    <a:pt x="47498" y="428117"/>
                    <a:pt x="18542" y="415290"/>
                  </a:cubicBezTo>
                  <a:cubicBezTo>
                    <a:pt x="9906" y="411480"/>
                    <a:pt x="3048" y="406654"/>
                    <a:pt x="0" y="397510"/>
                  </a:cubicBezTo>
                  <a:close/>
                  <a:moveTo>
                    <a:pt x="255270" y="187706"/>
                  </a:moveTo>
                  <a:cubicBezTo>
                    <a:pt x="219329" y="266446"/>
                    <a:pt x="183134" y="345567"/>
                    <a:pt x="146812" y="425196"/>
                  </a:cubicBezTo>
                  <a:cubicBezTo>
                    <a:pt x="157353" y="431038"/>
                    <a:pt x="167005" y="436499"/>
                    <a:pt x="177165" y="442214"/>
                  </a:cubicBezTo>
                  <a:cubicBezTo>
                    <a:pt x="179197" y="439039"/>
                    <a:pt x="180848" y="436372"/>
                    <a:pt x="182499" y="433705"/>
                  </a:cubicBezTo>
                  <a:cubicBezTo>
                    <a:pt x="191643" y="417957"/>
                    <a:pt x="200279" y="401828"/>
                    <a:pt x="210058" y="386461"/>
                  </a:cubicBezTo>
                  <a:cubicBezTo>
                    <a:pt x="224790" y="363220"/>
                    <a:pt x="251079" y="355473"/>
                    <a:pt x="276352" y="365887"/>
                  </a:cubicBezTo>
                  <a:cubicBezTo>
                    <a:pt x="290576" y="371729"/>
                    <a:pt x="300609" y="382016"/>
                    <a:pt x="307467" y="395605"/>
                  </a:cubicBezTo>
                  <a:cubicBezTo>
                    <a:pt x="345948" y="371348"/>
                    <a:pt x="371856" y="376428"/>
                    <a:pt x="397256" y="412623"/>
                  </a:cubicBezTo>
                  <a:cubicBezTo>
                    <a:pt x="399542" y="409956"/>
                    <a:pt x="401574" y="407162"/>
                    <a:pt x="403987" y="404622"/>
                  </a:cubicBezTo>
                  <a:cubicBezTo>
                    <a:pt x="429895" y="376428"/>
                    <a:pt x="474599" y="381635"/>
                    <a:pt x="492760" y="414909"/>
                  </a:cubicBezTo>
                  <a:cubicBezTo>
                    <a:pt x="503174" y="433832"/>
                    <a:pt x="502539" y="452882"/>
                    <a:pt x="491871" y="471678"/>
                  </a:cubicBezTo>
                  <a:cubicBezTo>
                    <a:pt x="484505" y="484505"/>
                    <a:pt x="476885" y="497332"/>
                    <a:pt x="469011" y="510921"/>
                  </a:cubicBezTo>
                  <a:cubicBezTo>
                    <a:pt x="508508" y="509397"/>
                    <a:pt x="537718" y="544576"/>
                    <a:pt x="529971" y="576834"/>
                  </a:cubicBezTo>
                  <a:cubicBezTo>
                    <a:pt x="529463" y="578866"/>
                    <a:pt x="530606" y="581914"/>
                    <a:pt x="532130" y="583438"/>
                  </a:cubicBezTo>
                  <a:cubicBezTo>
                    <a:pt x="543814" y="595376"/>
                    <a:pt x="555498" y="607187"/>
                    <a:pt x="567690" y="618490"/>
                  </a:cubicBezTo>
                  <a:cubicBezTo>
                    <a:pt x="575945" y="626110"/>
                    <a:pt x="585470" y="626364"/>
                    <a:pt x="595249" y="621157"/>
                  </a:cubicBezTo>
                  <a:cubicBezTo>
                    <a:pt x="614299" y="610997"/>
                    <a:pt x="618109" y="589534"/>
                    <a:pt x="602869" y="573786"/>
                  </a:cubicBezTo>
                  <a:cubicBezTo>
                    <a:pt x="579628" y="549910"/>
                    <a:pt x="555879" y="526415"/>
                    <a:pt x="532257" y="503047"/>
                  </a:cubicBezTo>
                  <a:cubicBezTo>
                    <a:pt x="526542" y="497459"/>
                    <a:pt x="524383" y="492379"/>
                    <a:pt x="530733" y="486029"/>
                  </a:cubicBezTo>
                  <a:cubicBezTo>
                    <a:pt x="537083" y="479679"/>
                    <a:pt x="542290" y="481965"/>
                    <a:pt x="547751" y="487680"/>
                  </a:cubicBezTo>
                  <a:cubicBezTo>
                    <a:pt x="573024" y="513207"/>
                    <a:pt x="598424" y="538480"/>
                    <a:pt x="623824" y="563880"/>
                  </a:cubicBezTo>
                  <a:cubicBezTo>
                    <a:pt x="637413" y="577469"/>
                    <a:pt x="655574" y="578485"/>
                    <a:pt x="667385" y="566674"/>
                  </a:cubicBezTo>
                  <a:cubicBezTo>
                    <a:pt x="680720" y="553339"/>
                    <a:pt x="679958" y="539369"/>
                    <a:pt x="664845" y="524129"/>
                  </a:cubicBezTo>
                  <a:cubicBezTo>
                    <a:pt x="643128" y="502285"/>
                    <a:pt x="621411" y="480568"/>
                    <a:pt x="599694" y="458851"/>
                  </a:cubicBezTo>
                  <a:cubicBezTo>
                    <a:pt x="597408" y="456565"/>
                    <a:pt x="593852" y="454152"/>
                    <a:pt x="593598" y="451612"/>
                  </a:cubicBezTo>
                  <a:cubicBezTo>
                    <a:pt x="593217" y="446405"/>
                    <a:pt x="592709" y="439293"/>
                    <a:pt x="595757" y="436118"/>
                  </a:cubicBezTo>
                  <a:cubicBezTo>
                    <a:pt x="600456" y="431165"/>
                    <a:pt x="607314" y="432435"/>
                    <a:pt x="612648" y="437896"/>
                  </a:cubicBezTo>
                  <a:cubicBezTo>
                    <a:pt x="637032" y="462915"/>
                    <a:pt x="661543" y="487807"/>
                    <a:pt x="686181" y="512572"/>
                  </a:cubicBezTo>
                  <a:cubicBezTo>
                    <a:pt x="689102" y="515493"/>
                    <a:pt x="692658" y="517779"/>
                    <a:pt x="696341" y="519684"/>
                  </a:cubicBezTo>
                  <a:cubicBezTo>
                    <a:pt x="714756" y="528701"/>
                    <a:pt x="735330" y="516255"/>
                    <a:pt x="736473" y="495808"/>
                  </a:cubicBezTo>
                  <a:cubicBezTo>
                    <a:pt x="736981" y="486029"/>
                    <a:pt x="733044" y="478663"/>
                    <a:pt x="726313" y="471932"/>
                  </a:cubicBezTo>
                  <a:cubicBezTo>
                    <a:pt x="703580" y="449326"/>
                    <a:pt x="680974" y="426720"/>
                    <a:pt x="658368" y="403987"/>
                  </a:cubicBezTo>
                  <a:cubicBezTo>
                    <a:pt x="652145" y="397637"/>
                    <a:pt x="651129" y="388493"/>
                    <a:pt x="656336" y="384302"/>
                  </a:cubicBezTo>
                  <a:cubicBezTo>
                    <a:pt x="663321" y="378587"/>
                    <a:pt x="669163" y="382143"/>
                    <a:pt x="674751" y="387731"/>
                  </a:cubicBezTo>
                  <a:cubicBezTo>
                    <a:pt x="694563" y="407797"/>
                    <a:pt x="714629" y="427609"/>
                    <a:pt x="734568" y="447548"/>
                  </a:cubicBezTo>
                  <a:cubicBezTo>
                    <a:pt x="740918" y="453898"/>
                    <a:pt x="747014" y="460502"/>
                    <a:pt x="753745" y="466471"/>
                  </a:cubicBezTo>
                  <a:cubicBezTo>
                    <a:pt x="765683" y="476885"/>
                    <a:pt x="784860" y="476504"/>
                    <a:pt x="795020" y="466090"/>
                  </a:cubicBezTo>
                  <a:cubicBezTo>
                    <a:pt x="805053" y="455803"/>
                    <a:pt x="804291" y="436880"/>
                    <a:pt x="792988" y="425323"/>
                  </a:cubicBezTo>
                  <a:cubicBezTo>
                    <a:pt x="786257" y="418465"/>
                    <a:pt x="779018" y="412115"/>
                    <a:pt x="772287" y="405257"/>
                  </a:cubicBezTo>
                  <a:cubicBezTo>
                    <a:pt x="703453" y="334518"/>
                    <a:pt x="632206" y="266700"/>
                    <a:pt x="555244" y="205232"/>
                  </a:cubicBezTo>
                  <a:cubicBezTo>
                    <a:pt x="547878" y="199390"/>
                    <a:pt x="540258" y="196596"/>
                    <a:pt x="531368" y="198501"/>
                  </a:cubicBezTo>
                  <a:cubicBezTo>
                    <a:pt x="511683" y="202819"/>
                    <a:pt x="492252" y="207899"/>
                    <a:pt x="472440" y="211836"/>
                  </a:cubicBezTo>
                  <a:cubicBezTo>
                    <a:pt x="464693" y="213360"/>
                    <a:pt x="462407" y="217043"/>
                    <a:pt x="461518" y="224536"/>
                  </a:cubicBezTo>
                  <a:cubicBezTo>
                    <a:pt x="457073" y="260604"/>
                    <a:pt x="445389" y="294259"/>
                    <a:pt x="425069" y="324612"/>
                  </a:cubicBezTo>
                  <a:cubicBezTo>
                    <a:pt x="421640" y="329565"/>
                    <a:pt x="416433" y="335280"/>
                    <a:pt x="411099" y="336550"/>
                  </a:cubicBezTo>
                  <a:cubicBezTo>
                    <a:pt x="398780" y="339471"/>
                    <a:pt x="385826" y="341503"/>
                    <a:pt x="373253" y="341122"/>
                  </a:cubicBezTo>
                  <a:cubicBezTo>
                    <a:pt x="348361" y="340614"/>
                    <a:pt x="328930" y="324231"/>
                    <a:pt x="326136" y="301244"/>
                  </a:cubicBezTo>
                  <a:cubicBezTo>
                    <a:pt x="324993" y="291084"/>
                    <a:pt x="328168" y="280416"/>
                    <a:pt x="330073" y="270129"/>
                  </a:cubicBezTo>
                  <a:cubicBezTo>
                    <a:pt x="333756" y="250444"/>
                    <a:pt x="337947" y="230886"/>
                    <a:pt x="341757" y="212090"/>
                  </a:cubicBezTo>
                  <a:cubicBezTo>
                    <a:pt x="312674" y="203835"/>
                    <a:pt x="284734" y="195834"/>
                    <a:pt x="255524" y="187579"/>
                  </a:cubicBezTo>
                  <a:moveTo>
                    <a:pt x="715518" y="130810"/>
                  </a:moveTo>
                  <a:cubicBezTo>
                    <a:pt x="710184" y="133858"/>
                    <a:pt x="705358" y="135763"/>
                    <a:pt x="701294" y="138811"/>
                  </a:cubicBezTo>
                  <a:cubicBezTo>
                    <a:pt x="690753" y="146812"/>
                    <a:pt x="680593" y="145669"/>
                    <a:pt x="669290" y="139827"/>
                  </a:cubicBezTo>
                  <a:cubicBezTo>
                    <a:pt x="654431" y="132334"/>
                    <a:pt x="639191" y="125730"/>
                    <a:pt x="623824" y="119380"/>
                  </a:cubicBezTo>
                  <a:cubicBezTo>
                    <a:pt x="590677" y="105664"/>
                    <a:pt x="557911" y="91186"/>
                    <a:pt x="522224" y="84836"/>
                  </a:cubicBezTo>
                  <a:cubicBezTo>
                    <a:pt x="510286" y="82677"/>
                    <a:pt x="499237" y="83820"/>
                    <a:pt x="487934" y="89535"/>
                  </a:cubicBezTo>
                  <a:cubicBezTo>
                    <a:pt x="454406" y="106807"/>
                    <a:pt x="420243" y="122936"/>
                    <a:pt x="386588" y="140081"/>
                  </a:cubicBezTo>
                  <a:cubicBezTo>
                    <a:pt x="382778" y="141986"/>
                    <a:pt x="378587" y="146812"/>
                    <a:pt x="377698" y="150876"/>
                  </a:cubicBezTo>
                  <a:cubicBezTo>
                    <a:pt x="367792" y="197485"/>
                    <a:pt x="358521" y="244221"/>
                    <a:pt x="349123" y="290957"/>
                  </a:cubicBezTo>
                  <a:cubicBezTo>
                    <a:pt x="346456" y="304165"/>
                    <a:pt x="353695" y="314960"/>
                    <a:pt x="367157" y="316230"/>
                  </a:cubicBezTo>
                  <a:cubicBezTo>
                    <a:pt x="376682" y="317119"/>
                    <a:pt x="386461" y="316992"/>
                    <a:pt x="395859" y="315595"/>
                  </a:cubicBezTo>
                  <a:cubicBezTo>
                    <a:pt x="400431" y="314960"/>
                    <a:pt x="405892" y="311277"/>
                    <a:pt x="408305" y="307340"/>
                  </a:cubicBezTo>
                  <a:cubicBezTo>
                    <a:pt x="427609" y="276352"/>
                    <a:pt x="438785" y="242697"/>
                    <a:pt x="440563" y="205994"/>
                  </a:cubicBezTo>
                  <a:cubicBezTo>
                    <a:pt x="440944" y="197993"/>
                    <a:pt x="444119" y="193675"/>
                    <a:pt x="452628" y="193167"/>
                  </a:cubicBezTo>
                  <a:cubicBezTo>
                    <a:pt x="458343" y="192913"/>
                    <a:pt x="463931" y="191262"/>
                    <a:pt x="469519" y="189865"/>
                  </a:cubicBezTo>
                  <a:cubicBezTo>
                    <a:pt x="485648" y="185674"/>
                    <a:pt x="501523" y="180594"/>
                    <a:pt x="517779" y="177038"/>
                  </a:cubicBezTo>
                  <a:cubicBezTo>
                    <a:pt x="535559" y="173228"/>
                    <a:pt x="553593" y="171450"/>
                    <a:pt x="568960" y="184531"/>
                  </a:cubicBezTo>
                  <a:cubicBezTo>
                    <a:pt x="604139" y="214884"/>
                    <a:pt x="639826" y="244602"/>
                    <a:pt x="674116" y="275971"/>
                  </a:cubicBezTo>
                  <a:cubicBezTo>
                    <a:pt x="709041" y="307975"/>
                    <a:pt x="742442" y="341757"/>
                    <a:pt x="776732" y="374523"/>
                  </a:cubicBezTo>
                  <a:cubicBezTo>
                    <a:pt x="779145" y="376809"/>
                    <a:pt x="784479" y="379349"/>
                    <a:pt x="786511" y="378206"/>
                  </a:cubicBezTo>
                  <a:cubicBezTo>
                    <a:pt x="798449" y="371602"/>
                    <a:pt x="809879" y="364109"/>
                    <a:pt x="821944" y="356489"/>
                  </a:cubicBezTo>
                  <a:cubicBezTo>
                    <a:pt x="786384" y="280924"/>
                    <a:pt x="751078" y="206121"/>
                    <a:pt x="715391" y="130556"/>
                  </a:cubicBezTo>
                  <a:moveTo>
                    <a:pt x="176911" y="60833"/>
                  </a:moveTo>
                  <a:cubicBezTo>
                    <a:pt x="126238" y="171958"/>
                    <a:pt x="75819" y="282448"/>
                    <a:pt x="25019" y="393573"/>
                  </a:cubicBezTo>
                  <a:cubicBezTo>
                    <a:pt x="56134" y="407797"/>
                    <a:pt x="86360" y="421640"/>
                    <a:pt x="117348" y="435864"/>
                  </a:cubicBezTo>
                  <a:cubicBezTo>
                    <a:pt x="168148" y="324485"/>
                    <a:pt x="218567" y="214122"/>
                    <a:pt x="269240" y="103251"/>
                  </a:cubicBezTo>
                  <a:cubicBezTo>
                    <a:pt x="237998" y="88900"/>
                    <a:pt x="207899" y="75057"/>
                    <a:pt x="176911" y="60833"/>
                  </a:cubicBezTo>
                  <a:moveTo>
                    <a:pt x="713486" y="70485"/>
                  </a:moveTo>
                  <a:cubicBezTo>
                    <a:pt x="765175" y="181483"/>
                    <a:pt x="816229" y="291211"/>
                    <a:pt x="867410" y="401320"/>
                  </a:cubicBezTo>
                  <a:cubicBezTo>
                    <a:pt x="898906" y="386207"/>
                    <a:pt x="929005" y="371729"/>
                    <a:pt x="959612" y="356997"/>
                  </a:cubicBezTo>
                  <a:cubicBezTo>
                    <a:pt x="908050" y="246888"/>
                    <a:pt x="856996" y="137795"/>
                    <a:pt x="805815" y="28194"/>
                  </a:cubicBezTo>
                  <a:cubicBezTo>
                    <a:pt x="774700" y="42545"/>
                    <a:pt x="744601" y="56388"/>
                    <a:pt x="713486" y="70612"/>
                  </a:cubicBezTo>
                  <a:moveTo>
                    <a:pt x="478282" y="444119"/>
                  </a:moveTo>
                  <a:cubicBezTo>
                    <a:pt x="476885" y="427863"/>
                    <a:pt x="466217" y="413512"/>
                    <a:pt x="452120" y="410083"/>
                  </a:cubicBezTo>
                  <a:cubicBezTo>
                    <a:pt x="437007" y="406527"/>
                    <a:pt x="423672" y="412115"/>
                    <a:pt x="415544" y="426212"/>
                  </a:cubicBezTo>
                  <a:cubicBezTo>
                    <a:pt x="401193" y="451104"/>
                    <a:pt x="387223" y="476250"/>
                    <a:pt x="372999" y="501269"/>
                  </a:cubicBezTo>
                  <a:cubicBezTo>
                    <a:pt x="362966" y="518795"/>
                    <a:pt x="352552" y="535940"/>
                    <a:pt x="342773" y="553466"/>
                  </a:cubicBezTo>
                  <a:cubicBezTo>
                    <a:pt x="334518" y="568452"/>
                    <a:pt x="341122" y="589280"/>
                    <a:pt x="356108" y="597535"/>
                  </a:cubicBezTo>
                  <a:cubicBezTo>
                    <a:pt x="371094" y="605790"/>
                    <a:pt x="389890" y="600710"/>
                    <a:pt x="398653" y="585724"/>
                  </a:cubicBezTo>
                  <a:cubicBezTo>
                    <a:pt x="422910" y="544703"/>
                    <a:pt x="447040" y="503682"/>
                    <a:pt x="470916" y="462534"/>
                  </a:cubicBezTo>
                  <a:cubicBezTo>
                    <a:pt x="474218" y="456946"/>
                    <a:pt x="475869" y="450342"/>
                    <a:pt x="478282" y="444119"/>
                  </a:cubicBezTo>
                  <a:moveTo>
                    <a:pt x="262890" y="522097"/>
                  </a:moveTo>
                  <a:cubicBezTo>
                    <a:pt x="262763" y="539496"/>
                    <a:pt x="271780" y="551434"/>
                    <a:pt x="286004" y="555625"/>
                  </a:cubicBezTo>
                  <a:cubicBezTo>
                    <a:pt x="300228" y="559816"/>
                    <a:pt x="315214" y="554482"/>
                    <a:pt x="322580" y="541909"/>
                  </a:cubicBezTo>
                  <a:cubicBezTo>
                    <a:pt x="339471" y="513334"/>
                    <a:pt x="356108" y="484505"/>
                    <a:pt x="372618" y="455676"/>
                  </a:cubicBezTo>
                  <a:cubicBezTo>
                    <a:pt x="382905" y="437896"/>
                    <a:pt x="377825" y="416814"/>
                    <a:pt x="361315" y="407162"/>
                  </a:cubicBezTo>
                  <a:cubicBezTo>
                    <a:pt x="345567" y="398018"/>
                    <a:pt x="326390" y="404495"/>
                    <a:pt x="316103" y="422783"/>
                  </a:cubicBezTo>
                  <a:cubicBezTo>
                    <a:pt x="299593" y="451993"/>
                    <a:pt x="283210" y="481203"/>
                    <a:pt x="266954" y="510540"/>
                  </a:cubicBezTo>
                  <a:cubicBezTo>
                    <a:pt x="264541" y="514858"/>
                    <a:pt x="263525" y="519938"/>
                    <a:pt x="262890" y="521970"/>
                  </a:cubicBezTo>
                  <a:moveTo>
                    <a:pt x="185928" y="478409"/>
                  </a:moveTo>
                  <a:cubicBezTo>
                    <a:pt x="186182" y="494792"/>
                    <a:pt x="194818" y="506730"/>
                    <a:pt x="206883" y="510540"/>
                  </a:cubicBezTo>
                  <a:cubicBezTo>
                    <a:pt x="222631" y="515493"/>
                    <a:pt x="236855" y="511937"/>
                    <a:pt x="244348" y="499618"/>
                  </a:cubicBezTo>
                  <a:cubicBezTo>
                    <a:pt x="258318" y="476758"/>
                    <a:pt x="271653" y="453517"/>
                    <a:pt x="284861" y="430149"/>
                  </a:cubicBezTo>
                  <a:cubicBezTo>
                    <a:pt x="290830" y="419481"/>
                    <a:pt x="287909" y="403606"/>
                    <a:pt x="279400" y="395478"/>
                  </a:cubicBezTo>
                  <a:cubicBezTo>
                    <a:pt x="267208" y="383540"/>
                    <a:pt x="253873" y="380365"/>
                    <a:pt x="241300" y="388366"/>
                  </a:cubicBezTo>
                  <a:cubicBezTo>
                    <a:pt x="235077" y="392303"/>
                    <a:pt x="229362" y="398272"/>
                    <a:pt x="225552" y="404495"/>
                  </a:cubicBezTo>
                  <a:cubicBezTo>
                    <a:pt x="213106" y="424942"/>
                    <a:pt x="201295" y="445770"/>
                    <a:pt x="189738" y="466725"/>
                  </a:cubicBezTo>
                  <a:cubicBezTo>
                    <a:pt x="187325" y="471043"/>
                    <a:pt x="186690" y="476250"/>
                    <a:pt x="186055" y="478409"/>
                  </a:cubicBezTo>
                  <a:moveTo>
                    <a:pt x="414274" y="612267"/>
                  </a:moveTo>
                  <a:cubicBezTo>
                    <a:pt x="415417" y="629285"/>
                    <a:pt x="424180" y="640715"/>
                    <a:pt x="440309" y="644525"/>
                  </a:cubicBezTo>
                  <a:cubicBezTo>
                    <a:pt x="455549" y="648208"/>
                    <a:pt x="469265" y="641858"/>
                    <a:pt x="477901" y="626491"/>
                  </a:cubicBezTo>
                  <a:cubicBezTo>
                    <a:pt x="486156" y="612013"/>
                    <a:pt x="493776" y="597281"/>
                    <a:pt x="501777" y="582676"/>
                  </a:cubicBezTo>
                  <a:cubicBezTo>
                    <a:pt x="510921" y="566039"/>
                    <a:pt x="506222" y="547243"/>
                    <a:pt x="490220" y="537972"/>
                  </a:cubicBezTo>
                  <a:cubicBezTo>
                    <a:pt x="475488" y="529463"/>
                    <a:pt x="455422" y="534924"/>
                    <a:pt x="446151" y="550545"/>
                  </a:cubicBezTo>
                  <a:cubicBezTo>
                    <a:pt x="437515" y="564769"/>
                    <a:pt x="429006" y="578993"/>
                    <a:pt x="421132" y="593598"/>
                  </a:cubicBezTo>
                  <a:cubicBezTo>
                    <a:pt x="417957" y="599313"/>
                    <a:pt x="416560" y="606044"/>
                    <a:pt x="414401" y="612267"/>
                  </a:cubicBezTo>
                </a:path>
              </a:pathLst>
            </a:custGeom>
            <a:solidFill>
              <a:srgbClr val="3D623F"/>
            </a:solidFill>
          </p:spPr>
        </p:sp>
      </p:grpSp>
      <p:sp>
        <p:nvSpPr>
          <p:cNvPr name="Freeform 9" id="9"/>
          <p:cNvSpPr/>
          <p:nvPr/>
        </p:nvSpPr>
        <p:spPr>
          <a:xfrm flipH="false" flipV="false" rot="0">
            <a:off x="1408475" y="2268595"/>
            <a:ext cx="5535694" cy="2313509"/>
          </a:xfrm>
          <a:custGeom>
            <a:avLst/>
            <a:gdLst/>
            <a:ahLst/>
            <a:cxnLst/>
            <a:rect r="r" b="b" t="t" l="l"/>
            <a:pathLst>
              <a:path h="2313509" w="5535694">
                <a:moveTo>
                  <a:pt x="0" y="0"/>
                </a:moveTo>
                <a:lnTo>
                  <a:pt x="5535695" y="0"/>
                </a:lnTo>
                <a:lnTo>
                  <a:pt x="5535695" y="2313509"/>
                </a:lnTo>
                <a:lnTo>
                  <a:pt x="0" y="2313509"/>
                </a:lnTo>
                <a:lnTo>
                  <a:pt x="0" y="0"/>
                </a:lnTo>
                <a:close/>
              </a:path>
            </a:pathLst>
          </a:custGeom>
          <a:blipFill>
            <a:blip r:embed="rId2"/>
            <a:stretch>
              <a:fillRect l="0" t="-69895" r="0" b="-69381"/>
            </a:stretch>
          </a:blipFill>
        </p:spPr>
      </p:sp>
      <p:sp>
        <p:nvSpPr>
          <p:cNvPr name="Freeform 10" id="10"/>
          <p:cNvSpPr/>
          <p:nvPr/>
        </p:nvSpPr>
        <p:spPr>
          <a:xfrm flipH="false" flipV="false" rot="0">
            <a:off x="1473356" y="7388806"/>
            <a:ext cx="904634" cy="904634"/>
          </a:xfrm>
          <a:custGeom>
            <a:avLst/>
            <a:gdLst/>
            <a:ahLst/>
            <a:cxnLst/>
            <a:rect r="r" b="b" t="t" l="l"/>
            <a:pathLst>
              <a:path h="904634" w="904634">
                <a:moveTo>
                  <a:pt x="0" y="0"/>
                </a:moveTo>
                <a:lnTo>
                  <a:pt x="904634" y="0"/>
                </a:lnTo>
                <a:lnTo>
                  <a:pt x="904634" y="904634"/>
                </a:lnTo>
                <a:lnTo>
                  <a:pt x="0" y="90463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1" id="11"/>
          <p:cNvSpPr txBox="true"/>
          <p:nvPr/>
        </p:nvSpPr>
        <p:spPr>
          <a:xfrm rot="0">
            <a:off x="1028700" y="8582540"/>
            <a:ext cx="1762878" cy="952103"/>
          </a:xfrm>
          <a:prstGeom prst="rect">
            <a:avLst/>
          </a:prstGeom>
        </p:spPr>
        <p:txBody>
          <a:bodyPr anchor="t" rtlCol="false" tIns="0" lIns="0" bIns="0" rIns="0">
            <a:spAutoFit/>
          </a:bodyPr>
          <a:lstStyle/>
          <a:p>
            <a:pPr algn="ctr">
              <a:lnSpc>
                <a:spcPts val="2501"/>
              </a:lnSpc>
            </a:pPr>
            <a:r>
              <a:rPr lang="en-US" sz="2084" spc="-22">
                <a:solidFill>
                  <a:srgbClr val="000000"/>
                </a:solidFill>
                <a:latin typeface="IBM Plex Sans"/>
                <a:ea typeface="IBM Plex Sans"/>
                <a:cs typeface="IBM Plex Sans"/>
                <a:sym typeface="IBM Plex Sans"/>
              </a:rPr>
              <a:t>International commodity trader</a:t>
            </a:r>
          </a:p>
        </p:txBody>
      </p:sp>
      <p:sp>
        <p:nvSpPr>
          <p:cNvPr name="TextBox 12" id="12"/>
          <p:cNvSpPr txBox="true"/>
          <p:nvPr/>
        </p:nvSpPr>
        <p:spPr>
          <a:xfrm rot="0">
            <a:off x="3205868" y="8544440"/>
            <a:ext cx="2128251" cy="1441956"/>
          </a:xfrm>
          <a:prstGeom prst="rect">
            <a:avLst/>
          </a:prstGeom>
        </p:spPr>
        <p:txBody>
          <a:bodyPr anchor="t" rtlCol="false" tIns="0" lIns="0" bIns="0" rIns="0">
            <a:spAutoFit/>
          </a:bodyPr>
          <a:lstStyle/>
          <a:p>
            <a:pPr algn="ctr">
              <a:lnSpc>
                <a:spcPts val="2917"/>
              </a:lnSpc>
            </a:pPr>
            <a:r>
              <a:rPr lang="en-US" sz="2084" spc="-22">
                <a:solidFill>
                  <a:srgbClr val="000000"/>
                </a:solidFill>
                <a:latin typeface="IBM Plex Sans"/>
                <a:ea typeface="IBM Plex Sans"/>
                <a:cs typeface="IBM Plex Sans"/>
                <a:sym typeface="IBM Plex Sans"/>
              </a:rPr>
              <a:t>Multiple equipped warehouses accross the country</a:t>
            </a:r>
          </a:p>
        </p:txBody>
      </p:sp>
      <p:sp>
        <p:nvSpPr>
          <p:cNvPr name="TextBox 13" id="13"/>
          <p:cNvSpPr txBox="true"/>
          <p:nvPr/>
        </p:nvSpPr>
        <p:spPr>
          <a:xfrm rot="0">
            <a:off x="1795136" y="5313814"/>
            <a:ext cx="2557928" cy="1704733"/>
          </a:xfrm>
          <a:prstGeom prst="rect">
            <a:avLst/>
          </a:prstGeom>
        </p:spPr>
        <p:txBody>
          <a:bodyPr anchor="t" rtlCol="false" tIns="0" lIns="0" bIns="0" rIns="0">
            <a:spAutoFit/>
          </a:bodyPr>
          <a:lstStyle/>
          <a:p>
            <a:pPr algn="l">
              <a:lnSpc>
                <a:spcPts val="3996"/>
              </a:lnSpc>
            </a:pPr>
            <a:r>
              <a:rPr lang="en-US" b="true" sz="7992" spc="-71">
                <a:solidFill>
                  <a:srgbClr val="3D623F"/>
                </a:solidFill>
                <a:latin typeface="IBM Plex Sans Bold"/>
                <a:ea typeface="IBM Plex Sans Bold"/>
                <a:cs typeface="IBM Plex Sans Bold"/>
                <a:sym typeface="IBM Plex Sans Bold"/>
              </a:rPr>
              <a:t>  </a:t>
            </a:r>
            <a:r>
              <a:rPr lang="en-US" b="true" sz="7992" spc="-71">
                <a:solidFill>
                  <a:srgbClr val="3D623F"/>
                </a:solidFill>
                <a:latin typeface="IBM Plex Sans Bold"/>
                <a:ea typeface="IBM Plex Sans Bold"/>
                <a:cs typeface="IBM Plex Sans Bold"/>
                <a:sym typeface="IBM Plex Sans Bold"/>
              </a:rPr>
              <a:t>25+</a:t>
            </a:r>
          </a:p>
          <a:p>
            <a:pPr algn="l">
              <a:lnSpc>
                <a:spcPts val="3996"/>
              </a:lnSpc>
            </a:pPr>
          </a:p>
          <a:p>
            <a:pPr algn="ctr">
              <a:lnSpc>
                <a:spcPts val="5210"/>
              </a:lnSpc>
            </a:pPr>
            <a:r>
              <a:rPr lang="en-US" sz="2084" spc="-22">
                <a:solidFill>
                  <a:srgbClr val="000000"/>
                </a:solidFill>
                <a:latin typeface="IBM Plex Sans"/>
                <a:ea typeface="IBM Plex Sans"/>
                <a:cs typeface="IBM Plex Sans"/>
                <a:sym typeface="IBM Plex Sans"/>
              </a:rPr>
              <a:t>Years of experience</a:t>
            </a:r>
          </a:p>
          <a:p>
            <a:pPr algn="ctr">
              <a:lnSpc>
                <a:spcPts val="1042"/>
              </a:lnSpc>
            </a:pPr>
            <a:r>
              <a:rPr lang="en-US" sz="2084" spc="-22">
                <a:solidFill>
                  <a:srgbClr val="000000"/>
                </a:solidFill>
                <a:latin typeface="IBM Plex Sans"/>
                <a:ea typeface="IBM Plex Sans"/>
                <a:cs typeface="IBM Plex Sans"/>
                <a:sym typeface="IBM Plex Sans"/>
              </a:rPr>
              <a:t>and market expertise</a:t>
            </a:r>
          </a:p>
        </p:txBody>
      </p:sp>
      <p:sp>
        <p:nvSpPr>
          <p:cNvPr name="TextBox 14" id="14"/>
          <p:cNvSpPr txBox="true"/>
          <p:nvPr/>
        </p:nvSpPr>
        <p:spPr>
          <a:xfrm rot="0">
            <a:off x="4715051" y="5313814"/>
            <a:ext cx="2687444" cy="1704733"/>
          </a:xfrm>
          <a:prstGeom prst="rect">
            <a:avLst/>
          </a:prstGeom>
        </p:spPr>
        <p:txBody>
          <a:bodyPr anchor="t" rtlCol="false" tIns="0" lIns="0" bIns="0" rIns="0">
            <a:spAutoFit/>
          </a:bodyPr>
          <a:lstStyle/>
          <a:p>
            <a:pPr algn="l">
              <a:lnSpc>
                <a:spcPts val="3996"/>
              </a:lnSpc>
            </a:pPr>
            <a:r>
              <a:rPr lang="en-US" b="true" sz="7992" spc="-71">
                <a:solidFill>
                  <a:srgbClr val="3D623F"/>
                </a:solidFill>
                <a:latin typeface="IBM Plex Sans Bold"/>
                <a:ea typeface="IBM Plex Sans Bold"/>
                <a:cs typeface="IBM Plex Sans Bold"/>
                <a:sym typeface="IBM Plex Sans Bold"/>
              </a:rPr>
              <a:t>  </a:t>
            </a:r>
            <a:r>
              <a:rPr lang="en-US" b="true" sz="7992" spc="-71">
                <a:solidFill>
                  <a:srgbClr val="3D623F"/>
                </a:solidFill>
                <a:latin typeface="IBM Plex Sans Bold"/>
                <a:ea typeface="IBM Plex Sans Bold"/>
                <a:cs typeface="IBM Plex Sans Bold"/>
                <a:sym typeface="IBM Plex Sans Bold"/>
              </a:rPr>
              <a:t>50+</a:t>
            </a:r>
          </a:p>
          <a:p>
            <a:pPr algn="l">
              <a:lnSpc>
                <a:spcPts val="3996"/>
              </a:lnSpc>
            </a:pPr>
          </a:p>
          <a:p>
            <a:pPr algn="ctr">
              <a:lnSpc>
                <a:spcPts val="5210"/>
              </a:lnSpc>
            </a:pPr>
            <a:r>
              <a:rPr lang="en-US" sz="2084" spc="-22">
                <a:solidFill>
                  <a:srgbClr val="000000"/>
                </a:solidFill>
                <a:latin typeface="IBM Plex Sans"/>
                <a:ea typeface="IBM Plex Sans"/>
                <a:cs typeface="IBM Plex Sans"/>
                <a:sym typeface="IBM Plex Sans"/>
              </a:rPr>
              <a:t>Returning customers</a:t>
            </a:r>
          </a:p>
          <a:p>
            <a:pPr algn="ctr">
              <a:lnSpc>
                <a:spcPts val="1042"/>
              </a:lnSpc>
            </a:pPr>
            <a:r>
              <a:rPr lang="en-US" sz="2084" spc="-22">
                <a:solidFill>
                  <a:srgbClr val="000000"/>
                </a:solidFill>
                <a:latin typeface="IBM Plex Sans"/>
                <a:ea typeface="IBM Plex Sans"/>
                <a:cs typeface="IBM Plex Sans"/>
                <a:sym typeface="IBM Plex Sans"/>
              </a:rPr>
              <a:t>all over the world</a:t>
            </a:r>
          </a:p>
        </p:txBody>
      </p:sp>
      <p:sp>
        <p:nvSpPr>
          <p:cNvPr name="TextBox 15" id="15"/>
          <p:cNvSpPr txBox="true"/>
          <p:nvPr/>
        </p:nvSpPr>
        <p:spPr>
          <a:xfrm rot="0">
            <a:off x="3913655" y="111792"/>
            <a:ext cx="10460689" cy="2023453"/>
          </a:xfrm>
          <a:prstGeom prst="rect">
            <a:avLst/>
          </a:prstGeom>
        </p:spPr>
        <p:txBody>
          <a:bodyPr anchor="t" rtlCol="false" tIns="0" lIns="0" bIns="0" rIns="0">
            <a:spAutoFit/>
          </a:bodyPr>
          <a:lstStyle/>
          <a:p>
            <a:pPr algn="ctr" marL="0" indent="0" lvl="0">
              <a:lnSpc>
                <a:spcPts val="7783"/>
              </a:lnSpc>
              <a:spcBef>
                <a:spcPct val="0"/>
              </a:spcBef>
            </a:pPr>
            <a:r>
              <a:rPr lang="en-US" sz="5640" spc="552">
                <a:solidFill>
                  <a:srgbClr val="FFFFFF"/>
                </a:solidFill>
                <a:latin typeface="Codec Pro ExtraBold"/>
                <a:ea typeface="Codec Pro ExtraBold"/>
                <a:cs typeface="Codec Pro ExtraBold"/>
                <a:sym typeface="Codec Pro ExtraBold"/>
              </a:rPr>
              <a:t>OUR BUSINESS IN NUMBERS</a:t>
            </a:r>
          </a:p>
        </p:txBody>
      </p:sp>
      <p:sp>
        <p:nvSpPr>
          <p:cNvPr name="Freeform 16" id="16"/>
          <p:cNvSpPr/>
          <p:nvPr/>
        </p:nvSpPr>
        <p:spPr>
          <a:xfrm flipH="false" flipV="false" rot="0">
            <a:off x="-3397893" y="-1774656"/>
            <a:ext cx="5606712" cy="5606712"/>
          </a:xfrm>
          <a:custGeom>
            <a:avLst/>
            <a:gdLst/>
            <a:ahLst/>
            <a:cxnLst/>
            <a:rect r="r" b="b" t="t" l="l"/>
            <a:pathLst>
              <a:path h="5606712" w="5606712">
                <a:moveTo>
                  <a:pt x="0" y="0"/>
                </a:moveTo>
                <a:lnTo>
                  <a:pt x="5606712" y="0"/>
                </a:lnTo>
                <a:lnTo>
                  <a:pt x="5606712" y="5606712"/>
                </a:lnTo>
                <a:lnTo>
                  <a:pt x="0" y="560671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7" id="17"/>
          <p:cNvSpPr txBox="true"/>
          <p:nvPr/>
        </p:nvSpPr>
        <p:spPr>
          <a:xfrm rot="0">
            <a:off x="5579181" y="8566786"/>
            <a:ext cx="2128251" cy="1080138"/>
          </a:xfrm>
          <a:prstGeom prst="rect">
            <a:avLst/>
          </a:prstGeom>
        </p:spPr>
        <p:txBody>
          <a:bodyPr anchor="t" rtlCol="false" tIns="0" lIns="0" bIns="0" rIns="0">
            <a:spAutoFit/>
          </a:bodyPr>
          <a:lstStyle/>
          <a:p>
            <a:pPr algn="ctr">
              <a:lnSpc>
                <a:spcPts val="2917"/>
              </a:lnSpc>
            </a:pPr>
            <a:r>
              <a:rPr lang="en-US" sz="2084" spc="-22">
                <a:solidFill>
                  <a:srgbClr val="000000"/>
                </a:solidFill>
                <a:latin typeface="IBM Plex Sans"/>
                <a:ea typeface="IBM Plex Sans"/>
                <a:cs typeface="IBM Plex Sans"/>
                <a:sym typeface="IBM Plex Sans"/>
              </a:rPr>
              <a:t>Established partner relationships </a:t>
            </a:r>
          </a:p>
        </p:txBody>
      </p:sp>
      <p:sp>
        <p:nvSpPr>
          <p:cNvPr name="Freeform 18" id="18"/>
          <p:cNvSpPr/>
          <p:nvPr/>
        </p:nvSpPr>
        <p:spPr>
          <a:xfrm flipH="false" flipV="false" rot="-10800000">
            <a:off x="7207598" y="7756407"/>
            <a:ext cx="3422956" cy="2613894"/>
          </a:xfrm>
          <a:custGeom>
            <a:avLst/>
            <a:gdLst/>
            <a:ahLst/>
            <a:cxnLst/>
            <a:rect r="r" b="b" t="t" l="l"/>
            <a:pathLst>
              <a:path h="2613894" w="3422956">
                <a:moveTo>
                  <a:pt x="0" y="0"/>
                </a:moveTo>
                <a:lnTo>
                  <a:pt x="3422957" y="0"/>
                </a:lnTo>
                <a:lnTo>
                  <a:pt x="3422957" y="2613894"/>
                </a:lnTo>
                <a:lnTo>
                  <a:pt x="0" y="2613894"/>
                </a:lnTo>
                <a:lnTo>
                  <a:pt x="0" y="0"/>
                </a:lnTo>
                <a:close/>
              </a:path>
            </a:pathLst>
          </a:custGeom>
          <a:blipFill>
            <a:blip r:embed="rId7">
              <a:alphaModFix amt="28000"/>
              <a:extLst>
                <a:ext uri="{96DAC541-7B7A-43D3-8B79-37D633B846F1}">
                  <asvg:svgBlip xmlns:asvg="http://schemas.microsoft.com/office/drawing/2016/SVG/main" r:embed="rId8"/>
                </a:ext>
              </a:extLst>
            </a:blip>
            <a:stretch>
              <a:fillRect l="0" t="0" r="0" b="0"/>
            </a:stretch>
          </a:blipFill>
        </p:spPr>
      </p:sp>
      <p:grpSp>
        <p:nvGrpSpPr>
          <p:cNvPr name="Group 19" id="19"/>
          <p:cNvGrpSpPr/>
          <p:nvPr/>
        </p:nvGrpSpPr>
        <p:grpSpPr>
          <a:xfrm rot="0">
            <a:off x="10392031" y="2298712"/>
            <a:ext cx="9016403" cy="11229336"/>
            <a:chOff x="0" y="0"/>
            <a:chExt cx="12021870" cy="14972448"/>
          </a:xfrm>
        </p:grpSpPr>
        <p:sp>
          <p:nvSpPr>
            <p:cNvPr name="Freeform 20" id="20"/>
            <p:cNvSpPr/>
            <p:nvPr/>
          </p:nvSpPr>
          <p:spPr>
            <a:xfrm flipH="false" flipV="false" rot="0">
              <a:off x="2233038" y="0"/>
              <a:ext cx="5102966" cy="3261131"/>
            </a:xfrm>
            <a:custGeom>
              <a:avLst/>
              <a:gdLst/>
              <a:ahLst/>
              <a:cxnLst/>
              <a:rect r="r" b="b" t="t" l="l"/>
              <a:pathLst>
                <a:path h="3261131" w="5102966">
                  <a:moveTo>
                    <a:pt x="0" y="0"/>
                  </a:moveTo>
                  <a:lnTo>
                    <a:pt x="5102966" y="0"/>
                  </a:lnTo>
                  <a:lnTo>
                    <a:pt x="5102966" y="3261131"/>
                  </a:lnTo>
                  <a:lnTo>
                    <a:pt x="0" y="3261131"/>
                  </a:lnTo>
                  <a:lnTo>
                    <a:pt x="0" y="0"/>
                  </a:lnTo>
                  <a:close/>
                </a:path>
              </a:pathLst>
            </a:custGeom>
            <a:blipFill>
              <a:blip r:embed="rId9"/>
              <a:stretch>
                <a:fillRect l="0" t="0" r="0" b="0"/>
              </a:stretch>
            </a:blipFill>
          </p:spPr>
        </p:sp>
        <p:sp>
          <p:nvSpPr>
            <p:cNvPr name="Freeform 21" id="21"/>
            <p:cNvSpPr/>
            <p:nvPr/>
          </p:nvSpPr>
          <p:spPr>
            <a:xfrm flipH="false" flipV="false" rot="0">
              <a:off x="214839" y="7289708"/>
              <a:ext cx="1943693" cy="703263"/>
            </a:xfrm>
            <a:custGeom>
              <a:avLst/>
              <a:gdLst/>
              <a:ahLst/>
              <a:cxnLst/>
              <a:rect r="r" b="b" t="t" l="l"/>
              <a:pathLst>
                <a:path h="703263" w="1943693">
                  <a:moveTo>
                    <a:pt x="0" y="0"/>
                  </a:moveTo>
                  <a:lnTo>
                    <a:pt x="1943693" y="0"/>
                  </a:lnTo>
                  <a:lnTo>
                    <a:pt x="1943693" y="703263"/>
                  </a:lnTo>
                  <a:lnTo>
                    <a:pt x="0" y="70326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2" id="22"/>
            <p:cNvSpPr/>
            <p:nvPr/>
          </p:nvSpPr>
          <p:spPr>
            <a:xfrm flipH="false" flipV="false" rot="0">
              <a:off x="3974632" y="7033922"/>
              <a:ext cx="1619779" cy="1214834"/>
            </a:xfrm>
            <a:custGeom>
              <a:avLst/>
              <a:gdLst/>
              <a:ahLst/>
              <a:cxnLst/>
              <a:rect r="r" b="b" t="t" l="l"/>
              <a:pathLst>
                <a:path h="1214834" w="1619779">
                  <a:moveTo>
                    <a:pt x="0" y="0"/>
                  </a:moveTo>
                  <a:lnTo>
                    <a:pt x="1619778" y="0"/>
                  </a:lnTo>
                  <a:lnTo>
                    <a:pt x="1619778" y="1214834"/>
                  </a:lnTo>
                  <a:lnTo>
                    <a:pt x="0" y="121483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3" id="23"/>
            <p:cNvSpPr/>
            <p:nvPr/>
          </p:nvSpPr>
          <p:spPr>
            <a:xfrm flipH="false" flipV="false" rot="0">
              <a:off x="7858070" y="6932485"/>
              <a:ext cx="1357216" cy="1357216"/>
            </a:xfrm>
            <a:custGeom>
              <a:avLst/>
              <a:gdLst/>
              <a:ahLst/>
              <a:cxnLst/>
              <a:rect r="r" b="b" t="t" l="l"/>
              <a:pathLst>
                <a:path h="1357216" w="1357216">
                  <a:moveTo>
                    <a:pt x="0" y="0"/>
                  </a:moveTo>
                  <a:lnTo>
                    <a:pt x="1357216" y="0"/>
                  </a:lnTo>
                  <a:lnTo>
                    <a:pt x="1357216" y="1357216"/>
                  </a:lnTo>
                  <a:lnTo>
                    <a:pt x="0" y="135721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24" id="24"/>
            <p:cNvSpPr txBox="true"/>
            <p:nvPr/>
          </p:nvSpPr>
          <p:spPr>
            <a:xfrm rot="0">
              <a:off x="0" y="8581584"/>
              <a:ext cx="2350504" cy="1266296"/>
            </a:xfrm>
            <a:prstGeom prst="rect">
              <a:avLst/>
            </a:prstGeom>
          </p:spPr>
          <p:txBody>
            <a:bodyPr anchor="t" rtlCol="false" tIns="0" lIns="0" bIns="0" rIns="0">
              <a:spAutoFit/>
            </a:bodyPr>
            <a:lstStyle/>
            <a:p>
              <a:pPr algn="ctr">
                <a:lnSpc>
                  <a:spcPts val="2501"/>
                </a:lnSpc>
              </a:pPr>
              <a:r>
                <a:rPr lang="en-US" sz="2084" spc="-22">
                  <a:solidFill>
                    <a:srgbClr val="000000"/>
                  </a:solidFill>
                  <a:latin typeface="IBM Plex Sans"/>
                  <a:ea typeface="IBM Plex Sans"/>
                  <a:cs typeface="IBM Plex Sans"/>
                  <a:sym typeface="IBM Plex Sans"/>
                </a:rPr>
                <a:t>BRC and ISO 22000 certified plant</a:t>
              </a:r>
            </a:p>
          </p:txBody>
        </p:sp>
        <p:sp>
          <p:nvSpPr>
            <p:cNvPr name="TextBox 25" id="25"/>
            <p:cNvSpPr txBox="true"/>
            <p:nvPr/>
          </p:nvSpPr>
          <p:spPr>
            <a:xfrm rot="0">
              <a:off x="2786980" y="8544162"/>
              <a:ext cx="3525222" cy="941886"/>
            </a:xfrm>
            <a:prstGeom prst="rect">
              <a:avLst/>
            </a:prstGeom>
          </p:spPr>
          <p:txBody>
            <a:bodyPr anchor="t" rtlCol="false" tIns="0" lIns="0" bIns="0" rIns="0">
              <a:spAutoFit/>
            </a:bodyPr>
            <a:lstStyle/>
            <a:p>
              <a:pPr algn="ctr">
                <a:lnSpc>
                  <a:spcPts val="2917"/>
                </a:lnSpc>
              </a:pPr>
              <a:r>
                <a:rPr lang="en-US" sz="2084" spc="-22">
                  <a:solidFill>
                    <a:srgbClr val="000000"/>
                  </a:solidFill>
                  <a:latin typeface="IBM Plex Sans"/>
                  <a:ea typeface="IBM Plex Sans"/>
                  <a:cs typeface="IBM Plex Sans"/>
                  <a:sym typeface="IBM Plex Sans"/>
                </a:rPr>
                <a:t>Active exporter of Ukrainian goods</a:t>
              </a:r>
            </a:p>
          </p:txBody>
        </p:sp>
        <p:sp>
          <p:nvSpPr>
            <p:cNvPr name="TextBox 26" id="26"/>
            <p:cNvSpPr txBox="true"/>
            <p:nvPr/>
          </p:nvSpPr>
          <p:spPr>
            <a:xfrm rot="0">
              <a:off x="6731302" y="8543484"/>
              <a:ext cx="3281316" cy="1424309"/>
            </a:xfrm>
            <a:prstGeom prst="rect">
              <a:avLst/>
            </a:prstGeom>
          </p:spPr>
          <p:txBody>
            <a:bodyPr anchor="t" rtlCol="false" tIns="0" lIns="0" bIns="0" rIns="0">
              <a:spAutoFit/>
            </a:bodyPr>
            <a:lstStyle/>
            <a:p>
              <a:pPr algn="ctr">
                <a:lnSpc>
                  <a:spcPts val="2917"/>
                </a:lnSpc>
              </a:pPr>
              <a:r>
                <a:rPr lang="en-US" sz="2084" spc="-22">
                  <a:solidFill>
                    <a:srgbClr val="000000"/>
                  </a:solidFill>
                  <a:latin typeface="IBM Plex Sans"/>
                  <a:ea typeface="IBM Plex Sans"/>
                  <a:cs typeface="IBM Plex Sans"/>
                  <a:sym typeface="IBM Plex Sans"/>
                </a:rPr>
                <a:t>Multi-brand portfolio and  private label oppotunities</a:t>
              </a:r>
            </a:p>
          </p:txBody>
        </p:sp>
        <p:sp>
          <p:nvSpPr>
            <p:cNvPr name="TextBox 27" id="27"/>
            <p:cNvSpPr txBox="true"/>
            <p:nvPr/>
          </p:nvSpPr>
          <p:spPr>
            <a:xfrm rot="0">
              <a:off x="1303216" y="4053194"/>
              <a:ext cx="2967528" cy="1072035"/>
            </a:xfrm>
            <a:prstGeom prst="rect">
              <a:avLst/>
            </a:prstGeom>
          </p:spPr>
          <p:txBody>
            <a:bodyPr anchor="t" rtlCol="false" tIns="0" lIns="0" bIns="0" rIns="0">
              <a:spAutoFit/>
            </a:bodyPr>
            <a:lstStyle/>
            <a:p>
              <a:pPr algn="ctr">
                <a:lnSpc>
                  <a:spcPts val="3996"/>
                </a:lnSpc>
              </a:pPr>
              <a:r>
                <a:rPr lang="en-US" b="true" sz="7992" spc="-71">
                  <a:solidFill>
                    <a:srgbClr val="8CC63F"/>
                  </a:solidFill>
                  <a:latin typeface="IBM Plex Sans Bold"/>
                  <a:ea typeface="IBM Plex Sans Bold"/>
                  <a:cs typeface="IBM Plex Sans Bold"/>
                  <a:sym typeface="IBM Plex Sans Bold"/>
                </a:rPr>
                <a:t>9+</a:t>
              </a:r>
            </a:p>
            <a:p>
              <a:pPr algn="ctr">
                <a:lnSpc>
                  <a:spcPts val="3710"/>
                </a:lnSpc>
              </a:pPr>
            </a:p>
          </p:txBody>
        </p:sp>
        <p:sp>
          <p:nvSpPr>
            <p:cNvPr name="TextBox 28" id="28"/>
            <p:cNvSpPr txBox="true"/>
            <p:nvPr/>
          </p:nvSpPr>
          <p:spPr>
            <a:xfrm rot="0">
              <a:off x="5503191" y="4037213"/>
              <a:ext cx="2512573" cy="1744959"/>
            </a:xfrm>
            <a:prstGeom prst="rect">
              <a:avLst/>
            </a:prstGeom>
          </p:spPr>
          <p:txBody>
            <a:bodyPr anchor="t" rtlCol="false" tIns="0" lIns="0" bIns="0" rIns="0">
              <a:spAutoFit/>
            </a:bodyPr>
            <a:lstStyle/>
            <a:p>
              <a:pPr algn="l">
                <a:lnSpc>
                  <a:spcPts val="3996"/>
                </a:lnSpc>
              </a:pPr>
              <a:r>
                <a:rPr lang="en-US" b="true" sz="7992" spc="-71">
                  <a:solidFill>
                    <a:srgbClr val="8CC63F"/>
                  </a:solidFill>
                  <a:latin typeface="IBM Plex Sans Bold"/>
                  <a:ea typeface="IBM Plex Sans Bold"/>
                  <a:cs typeface="IBM Plex Sans Bold"/>
                  <a:sym typeface="IBM Plex Sans Bold"/>
                </a:rPr>
                <a:t>10+</a:t>
              </a:r>
            </a:p>
            <a:p>
              <a:pPr algn="l">
                <a:lnSpc>
                  <a:spcPts val="3996"/>
                </a:lnSpc>
              </a:pPr>
            </a:p>
            <a:p>
              <a:pPr algn="ctr">
                <a:lnSpc>
                  <a:spcPts val="3710"/>
                </a:lnSpc>
              </a:pPr>
            </a:p>
          </p:txBody>
        </p:sp>
        <p:sp>
          <p:nvSpPr>
            <p:cNvPr name="TextBox 29" id="29"/>
            <p:cNvSpPr txBox="true"/>
            <p:nvPr/>
          </p:nvSpPr>
          <p:spPr>
            <a:xfrm rot="0">
              <a:off x="5121687" y="5311358"/>
              <a:ext cx="3275580" cy="942030"/>
            </a:xfrm>
            <a:prstGeom prst="rect">
              <a:avLst/>
            </a:prstGeom>
          </p:spPr>
          <p:txBody>
            <a:bodyPr anchor="t" rtlCol="false" tIns="0" lIns="0" bIns="0" rIns="0">
              <a:spAutoFit/>
            </a:bodyPr>
            <a:lstStyle/>
            <a:p>
              <a:pPr algn="ctr">
                <a:lnSpc>
                  <a:spcPts val="2911"/>
                </a:lnSpc>
              </a:pPr>
              <a:r>
                <a:rPr lang="en-US" sz="2079" spc="-22">
                  <a:solidFill>
                    <a:srgbClr val="000000"/>
                  </a:solidFill>
                  <a:latin typeface="IBM Plex Sans"/>
                  <a:ea typeface="IBM Plex Sans"/>
                  <a:cs typeface="IBM Plex Sans"/>
                  <a:sym typeface="IBM Plex Sans"/>
                </a:rPr>
                <a:t>Retail chains offer our products </a:t>
              </a:r>
            </a:p>
          </p:txBody>
        </p:sp>
        <p:sp>
          <p:nvSpPr>
            <p:cNvPr name="TextBox 30" id="30"/>
            <p:cNvSpPr txBox="true"/>
            <p:nvPr/>
          </p:nvSpPr>
          <p:spPr>
            <a:xfrm rot="0">
              <a:off x="1419747" y="5311358"/>
              <a:ext cx="2850997" cy="942030"/>
            </a:xfrm>
            <a:prstGeom prst="rect">
              <a:avLst/>
            </a:prstGeom>
          </p:spPr>
          <p:txBody>
            <a:bodyPr anchor="t" rtlCol="false" tIns="0" lIns="0" bIns="0" rIns="0">
              <a:spAutoFit/>
            </a:bodyPr>
            <a:lstStyle/>
            <a:p>
              <a:pPr algn="ctr">
                <a:lnSpc>
                  <a:spcPts val="2911"/>
                </a:lnSpc>
              </a:pPr>
              <a:r>
                <a:rPr lang="en-US" sz="2079" spc="-22">
                  <a:solidFill>
                    <a:srgbClr val="000000"/>
                  </a:solidFill>
                  <a:latin typeface="IBM Plex Sans"/>
                  <a:ea typeface="IBM Plex Sans"/>
                  <a:cs typeface="IBM Plex Sans"/>
                  <a:sym typeface="IBM Plex Sans"/>
                </a:rPr>
                <a:t>Years on the market </a:t>
              </a:r>
            </a:p>
          </p:txBody>
        </p:sp>
        <p:sp>
          <p:nvSpPr>
            <p:cNvPr name="Freeform 31" id="31"/>
            <p:cNvSpPr/>
            <p:nvPr/>
          </p:nvSpPr>
          <p:spPr>
            <a:xfrm flipH="false" flipV="false" rot="5400000">
              <a:off x="7997303" y="1518535"/>
              <a:ext cx="4563942" cy="3485192"/>
            </a:xfrm>
            <a:custGeom>
              <a:avLst/>
              <a:gdLst/>
              <a:ahLst/>
              <a:cxnLst/>
              <a:rect r="r" b="b" t="t" l="l"/>
              <a:pathLst>
                <a:path h="3485192" w="4563942">
                  <a:moveTo>
                    <a:pt x="0" y="0"/>
                  </a:moveTo>
                  <a:lnTo>
                    <a:pt x="4563942" y="0"/>
                  </a:lnTo>
                  <a:lnTo>
                    <a:pt x="4563942" y="3485192"/>
                  </a:lnTo>
                  <a:lnTo>
                    <a:pt x="0" y="348519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32" id="32"/>
            <p:cNvSpPr/>
            <p:nvPr/>
          </p:nvSpPr>
          <p:spPr>
            <a:xfrm flipH="false" flipV="false" rot="0">
              <a:off x="430264" y="9486048"/>
              <a:ext cx="3840480" cy="5486400"/>
            </a:xfrm>
            <a:custGeom>
              <a:avLst/>
              <a:gdLst/>
              <a:ahLst/>
              <a:cxnLst/>
              <a:rect r="r" b="b" t="t" l="l"/>
              <a:pathLst>
                <a:path h="5486400" w="3840480">
                  <a:moveTo>
                    <a:pt x="0" y="0"/>
                  </a:moveTo>
                  <a:lnTo>
                    <a:pt x="3840480" y="0"/>
                  </a:lnTo>
                  <a:lnTo>
                    <a:pt x="3840480" y="5486400"/>
                  </a:lnTo>
                  <a:lnTo>
                    <a:pt x="0" y="5486400"/>
                  </a:lnTo>
                  <a:lnTo>
                    <a:pt x="0" y="0"/>
                  </a:lnTo>
                  <a:close/>
                </a:path>
              </a:pathLst>
            </a:custGeom>
            <a:blipFill>
              <a:blip r:embed="rId16">
                <a:alphaModFix amt="28000"/>
                <a:extLst>
                  <a:ext uri="{96DAC541-7B7A-43D3-8B79-37D633B846F1}">
                    <asvg:svgBlip xmlns:asvg="http://schemas.microsoft.com/office/drawing/2016/SVG/main" r:embed="rId17"/>
                  </a:ext>
                </a:extLst>
              </a:blip>
              <a:stretch>
                <a:fillRect l="0" t="0" r="0" b="0"/>
              </a:stretch>
            </a:blipFill>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65506" y="-416112"/>
            <a:ext cx="21172084" cy="2532813"/>
            <a:chOff x="0" y="0"/>
            <a:chExt cx="10071555" cy="1204858"/>
          </a:xfrm>
        </p:grpSpPr>
        <p:sp>
          <p:nvSpPr>
            <p:cNvPr name="Freeform 3" id="3"/>
            <p:cNvSpPr/>
            <p:nvPr/>
          </p:nvSpPr>
          <p:spPr>
            <a:xfrm flipH="false" flipV="false" rot="0">
              <a:off x="0" y="0"/>
              <a:ext cx="10071555" cy="1204858"/>
            </a:xfrm>
            <a:custGeom>
              <a:avLst/>
              <a:gdLst/>
              <a:ahLst/>
              <a:cxnLst/>
              <a:rect r="r" b="b" t="t" l="l"/>
              <a:pathLst>
                <a:path h="1204858" w="10071555">
                  <a:moveTo>
                    <a:pt x="203200" y="0"/>
                  </a:moveTo>
                  <a:lnTo>
                    <a:pt x="10071555" y="0"/>
                  </a:lnTo>
                  <a:lnTo>
                    <a:pt x="9868355" y="1204858"/>
                  </a:lnTo>
                  <a:lnTo>
                    <a:pt x="0" y="1204858"/>
                  </a:lnTo>
                  <a:lnTo>
                    <a:pt x="203200" y="0"/>
                  </a:lnTo>
                  <a:close/>
                </a:path>
              </a:pathLst>
            </a:custGeom>
            <a:solidFill>
              <a:srgbClr val="7CB442"/>
            </a:solidFill>
          </p:spPr>
        </p:sp>
        <p:sp>
          <p:nvSpPr>
            <p:cNvPr name="TextBox 4" id="4"/>
            <p:cNvSpPr txBox="true"/>
            <p:nvPr/>
          </p:nvSpPr>
          <p:spPr>
            <a:xfrm>
              <a:off x="101600" y="-66675"/>
              <a:ext cx="9868355" cy="1271533"/>
            </a:xfrm>
            <a:prstGeom prst="rect">
              <a:avLst/>
            </a:prstGeom>
          </p:spPr>
          <p:txBody>
            <a:bodyPr anchor="ctr" rtlCol="false" tIns="50800" lIns="50800" bIns="50800" rIns="50800"/>
            <a:lstStyle/>
            <a:p>
              <a:pPr algn="ctr">
                <a:lnSpc>
                  <a:spcPts val="3319"/>
                </a:lnSpc>
              </a:pPr>
            </a:p>
          </p:txBody>
        </p:sp>
      </p:grpSp>
      <p:sp>
        <p:nvSpPr>
          <p:cNvPr name="Freeform 5" id="5"/>
          <p:cNvSpPr/>
          <p:nvPr/>
        </p:nvSpPr>
        <p:spPr>
          <a:xfrm flipH="false" flipV="false" rot="0">
            <a:off x="1140228" y="2222511"/>
            <a:ext cx="4243101" cy="2711621"/>
          </a:xfrm>
          <a:custGeom>
            <a:avLst/>
            <a:gdLst/>
            <a:ahLst/>
            <a:cxnLst/>
            <a:rect r="r" b="b" t="t" l="l"/>
            <a:pathLst>
              <a:path h="2711621" w="4243101">
                <a:moveTo>
                  <a:pt x="0" y="0"/>
                </a:moveTo>
                <a:lnTo>
                  <a:pt x="4243101" y="0"/>
                </a:lnTo>
                <a:lnTo>
                  <a:pt x="4243101" y="2711620"/>
                </a:lnTo>
                <a:lnTo>
                  <a:pt x="0" y="2711620"/>
                </a:lnTo>
                <a:lnTo>
                  <a:pt x="0" y="0"/>
                </a:lnTo>
                <a:close/>
              </a:path>
            </a:pathLst>
          </a:custGeom>
          <a:blipFill>
            <a:blip r:embed="rId2"/>
            <a:stretch>
              <a:fillRect l="0" t="0" r="0" b="0"/>
            </a:stretch>
          </a:blipFill>
        </p:spPr>
      </p:sp>
      <p:sp>
        <p:nvSpPr>
          <p:cNvPr name="TextBox 6" id="6"/>
          <p:cNvSpPr txBox="true"/>
          <p:nvPr/>
        </p:nvSpPr>
        <p:spPr>
          <a:xfrm rot="0">
            <a:off x="3913655" y="51081"/>
            <a:ext cx="10460689" cy="1042511"/>
          </a:xfrm>
          <a:prstGeom prst="rect">
            <a:avLst/>
          </a:prstGeom>
        </p:spPr>
        <p:txBody>
          <a:bodyPr anchor="t" rtlCol="false" tIns="0" lIns="0" bIns="0" rIns="0">
            <a:spAutoFit/>
          </a:bodyPr>
          <a:lstStyle/>
          <a:p>
            <a:pPr algn="ctr" marL="0" indent="0" lvl="0">
              <a:lnSpc>
                <a:spcPts val="7783"/>
              </a:lnSpc>
              <a:spcBef>
                <a:spcPct val="0"/>
              </a:spcBef>
            </a:pPr>
            <a:r>
              <a:rPr lang="en-US" sz="5640" spc="552">
                <a:solidFill>
                  <a:srgbClr val="FFFFFF"/>
                </a:solidFill>
                <a:latin typeface="Codec Pro ExtraBold"/>
                <a:ea typeface="Codec Pro ExtraBold"/>
                <a:cs typeface="Codec Pro ExtraBold"/>
                <a:sym typeface="Codec Pro ExtraBold"/>
              </a:rPr>
              <a:t>GALA FOODS BRANDS</a:t>
            </a:r>
          </a:p>
        </p:txBody>
      </p:sp>
      <p:sp>
        <p:nvSpPr>
          <p:cNvPr name="Freeform 7" id="7"/>
          <p:cNvSpPr/>
          <p:nvPr/>
        </p:nvSpPr>
        <p:spPr>
          <a:xfrm flipH="false" flipV="false" rot="0">
            <a:off x="-3470645" y="-1774656"/>
            <a:ext cx="5606712" cy="5606712"/>
          </a:xfrm>
          <a:custGeom>
            <a:avLst/>
            <a:gdLst/>
            <a:ahLst/>
            <a:cxnLst/>
            <a:rect r="r" b="b" t="t" l="l"/>
            <a:pathLst>
              <a:path h="5606712" w="5606712">
                <a:moveTo>
                  <a:pt x="0" y="0"/>
                </a:moveTo>
                <a:lnTo>
                  <a:pt x="5606712" y="0"/>
                </a:lnTo>
                <a:lnTo>
                  <a:pt x="5606712" y="5606712"/>
                </a:lnTo>
                <a:lnTo>
                  <a:pt x="0" y="560671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0">
            <a:off x="6848849" y="2577872"/>
            <a:ext cx="10806666" cy="7197409"/>
          </a:xfrm>
          <a:custGeom>
            <a:avLst/>
            <a:gdLst/>
            <a:ahLst/>
            <a:cxnLst/>
            <a:rect r="r" b="b" t="t" l="l"/>
            <a:pathLst>
              <a:path h="7197409" w="10806666">
                <a:moveTo>
                  <a:pt x="0" y="0"/>
                </a:moveTo>
                <a:lnTo>
                  <a:pt x="10806666" y="0"/>
                </a:lnTo>
                <a:lnTo>
                  <a:pt x="10806666" y="7197409"/>
                </a:lnTo>
                <a:lnTo>
                  <a:pt x="0" y="7197409"/>
                </a:lnTo>
                <a:lnTo>
                  <a:pt x="0" y="0"/>
                </a:lnTo>
                <a:close/>
              </a:path>
            </a:pathLst>
          </a:custGeom>
          <a:blipFill>
            <a:blip r:embed="rId5"/>
            <a:stretch>
              <a:fillRect l="0" t="0" r="0" b="0"/>
            </a:stretch>
          </a:blipFill>
        </p:spPr>
      </p:sp>
      <p:sp>
        <p:nvSpPr>
          <p:cNvPr name="Freeform 9" id="9"/>
          <p:cNvSpPr/>
          <p:nvPr/>
        </p:nvSpPr>
        <p:spPr>
          <a:xfrm flipH="false" flipV="false" rot="5400000">
            <a:off x="16390008" y="3437613"/>
            <a:ext cx="3422956" cy="2613894"/>
          </a:xfrm>
          <a:custGeom>
            <a:avLst/>
            <a:gdLst/>
            <a:ahLst/>
            <a:cxnLst/>
            <a:rect r="r" b="b" t="t" l="l"/>
            <a:pathLst>
              <a:path h="2613894" w="3422956">
                <a:moveTo>
                  <a:pt x="0" y="0"/>
                </a:moveTo>
                <a:lnTo>
                  <a:pt x="3422957" y="0"/>
                </a:lnTo>
                <a:lnTo>
                  <a:pt x="3422957" y="2613894"/>
                </a:lnTo>
                <a:lnTo>
                  <a:pt x="0" y="261389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10800000">
            <a:off x="7207598" y="7756407"/>
            <a:ext cx="3422956" cy="2613894"/>
          </a:xfrm>
          <a:custGeom>
            <a:avLst/>
            <a:gdLst/>
            <a:ahLst/>
            <a:cxnLst/>
            <a:rect r="r" b="b" t="t" l="l"/>
            <a:pathLst>
              <a:path h="2613894" w="3422956">
                <a:moveTo>
                  <a:pt x="0" y="0"/>
                </a:moveTo>
                <a:lnTo>
                  <a:pt x="3422957" y="0"/>
                </a:lnTo>
                <a:lnTo>
                  <a:pt x="3422957" y="2613894"/>
                </a:lnTo>
                <a:lnTo>
                  <a:pt x="0" y="2613894"/>
                </a:lnTo>
                <a:lnTo>
                  <a:pt x="0" y="0"/>
                </a:lnTo>
                <a:close/>
              </a:path>
            </a:pathLst>
          </a:custGeom>
          <a:blipFill>
            <a:blip r:embed="rId6">
              <a:alphaModFix amt="28000"/>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3788752" y="8743930"/>
            <a:ext cx="2880360" cy="4114800"/>
          </a:xfrm>
          <a:custGeom>
            <a:avLst/>
            <a:gdLst/>
            <a:ahLst/>
            <a:cxnLst/>
            <a:rect r="r" b="b" t="t" l="l"/>
            <a:pathLst>
              <a:path h="4114800" w="2880360">
                <a:moveTo>
                  <a:pt x="0" y="0"/>
                </a:moveTo>
                <a:lnTo>
                  <a:pt x="2880360" y="0"/>
                </a:lnTo>
                <a:lnTo>
                  <a:pt x="2880360" y="4114800"/>
                </a:lnTo>
                <a:lnTo>
                  <a:pt x="0" y="4114800"/>
                </a:lnTo>
                <a:lnTo>
                  <a:pt x="0" y="0"/>
                </a:lnTo>
                <a:close/>
              </a:path>
            </a:pathLst>
          </a:custGeom>
          <a:blipFill>
            <a:blip r:embed="rId8">
              <a:alphaModFix amt="28000"/>
              <a:extLst>
                <a:ext uri="{96DAC541-7B7A-43D3-8B79-37D633B846F1}">
                  <asvg:svgBlip xmlns:asvg="http://schemas.microsoft.com/office/drawing/2016/SVG/main" r:embed="rId9"/>
                </a:ext>
              </a:extLst>
            </a:blip>
            <a:stretch>
              <a:fillRect l="0" t="0" r="0" b="0"/>
            </a:stretch>
          </a:blipFill>
        </p:spPr>
      </p:sp>
      <p:sp>
        <p:nvSpPr>
          <p:cNvPr name="TextBox 12" id="12"/>
          <p:cNvSpPr txBox="true"/>
          <p:nvPr/>
        </p:nvSpPr>
        <p:spPr>
          <a:xfrm rot="0">
            <a:off x="2690222" y="3292813"/>
            <a:ext cx="10460689" cy="1042511"/>
          </a:xfrm>
          <a:prstGeom prst="rect">
            <a:avLst/>
          </a:prstGeom>
        </p:spPr>
        <p:txBody>
          <a:bodyPr anchor="t" rtlCol="false" tIns="0" lIns="0" bIns="0" rIns="0">
            <a:spAutoFit/>
          </a:bodyPr>
          <a:lstStyle/>
          <a:p>
            <a:pPr algn="ctr" marL="0" indent="0" lvl="0">
              <a:lnSpc>
                <a:spcPts val="7783"/>
              </a:lnSpc>
              <a:spcBef>
                <a:spcPct val="0"/>
              </a:spcBef>
            </a:pPr>
            <a:r>
              <a:rPr lang="en-US" sz="5640" spc="552">
                <a:solidFill>
                  <a:srgbClr val="7CB442"/>
                </a:solidFill>
                <a:latin typeface="Codec Pro ExtraBold"/>
                <a:ea typeface="Codec Pro ExtraBold"/>
                <a:cs typeface="Codec Pro ExtraBold"/>
                <a:sym typeface="Codec Pro ExtraBold"/>
              </a:rPr>
              <a:t>TM “PERE”</a:t>
            </a:r>
          </a:p>
        </p:txBody>
      </p:sp>
      <p:sp>
        <p:nvSpPr>
          <p:cNvPr name="TextBox 13" id="13"/>
          <p:cNvSpPr txBox="true"/>
          <p:nvPr/>
        </p:nvSpPr>
        <p:spPr>
          <a:xfrm rot="0">
            <a:off x="-667289" y="5530486"/>
            <a:ext cx="10460689" cy="932500"/>
          </a:xfrm>
          <a:prstGeom prst="rect">
            <a:avLst/>
          </a:prstGeom>
        </p:spPr>
        <p:txBody>
          <a:bodyPr anchor="t" rtlCol="false" tIns="0" lIns="0" bIns="0" rIns="0">
            <a:spAutoFit/>
          </a:bodyPr>
          <a:lstStyle/>
          <a:p>
            <a:pPr algn="ctr" marL="0" indent="0" lvl="0">
              <a:lnSpc>
                <a:spcPts val="6955"/>
              </a:lnSpc>
              <a:spcBef>
                <a:spcPct val="0"/>
              </a:spcBef>
            </a:pPr>
            <a:r>
              <a:rPr lang="en-US" sz="5040" spc="493">
                <a:solidFill>
                  <a:srgbClr val="1C5739"/>
                </a:solidFill>
                <a:latin typeface="Codec Pro ExtraBold"/>
                <a:ea typeface="Codec Pro ExtraBold"/>
                <a:cs typeface="Codec Pro ExtraBold"/>
                <a:sym typeface="Codec Pro ExtraBold"/>
              </a:rPr>
              <a:t>TM “ART FOODS”</a:t>
            </a:r>
          </a:p>
        </p:txBody>
      </p:sp>
      <p:sp>
        <p:nvSpPr>
          <p:cNvPr name="TextBox 14" id="14"/>
          <p:cNvSpPr txBox="true"/>
          <p:nvPr/>
        </p:nvSpPr>
        <p:spPr>
          <a:xfrm rot="0">
            <a:off x="925598" y="7909093"/>
            <a:ext cx="10460689" cy="932500"/>
          </a:xfrm>
          <a:prstGeom prst="rect">
            <a:avLst/>
          </a:prstGeom>
        </p:spPr>
        <p:txBody>
          <a:bodyPr anchor="t" rtlCol="false" tIns="0" lIns="0" bIns="0" rIns="0">
            <a:spAutoFit/>
          </a:bodyPr>
          <a:lstStyle/>
          <a:p>
            <a:pPr algn="ctr" marL="0" indent="0" lvl="0">
              <a:lnSpc>
                <a:spcPts val="6955"/>
              </a:lnSpc>
              <a:spcBef>
                <a:spcPct val="0"/>
              </a:spcBef>
            </a:pPr>
            <a:r>
              <a:rPr lang="en-US" sz="5040" spc="493">
                <a:solidFill>
                  <a:srgbClr val="F17192"/>
                </a:solidFill>
                <a:latin typeface="Codec Pro ExtraBold"/>
                <a:ea typeface="Codec Pro ExtraBold"/>
                <a:cs typeface="Codec Pro ExtraBold"/>
                <a:sym typeface="Codec Pro ExtraBold"/>
              </a:rPr>
              <a:t>TM “TAKI SPRAVY”</a:t>
            </a:r>
          </a:p>
        </p:txBody>
      </p:sp>
      <p:sp>
        <p:nvSpPr>
          <p:cNvPr name="TextBox 15" id="15"/>
          <p:cNvSpPr txBox="true"/>
          <p:nvPr/>
        </p:nvSpPr>
        <p:spPr>
          <a:xfrm rot="0">
            <a:off x="6349311" y="1065016"/>
            <a:ext cx="5589377" cy="703773"/>
          </a:xfrm>
          <a:prstGeom prst="rect">
            <a:avLst/>
          </a:prstGeom>
        </p:spPr>
        <p:txBody>
          <a:bodyPr anchor="t" rtlCol="false" tIns="0" lIns="0" bIns="0" rIns="0">
            <a:spAutoFit/>
          </a:bodyPr>
          <a:lstStyle/>
          <a:p>
            <a:pPr algn="ctr" marL="0" indent="0" lvl="1">
              <a:lnSpc>
                <a:spcPts val="2924"/>
              </a:lnSpc>
              <a:spcBef>
                <a:spcPct val="0"/>
              </a:spcBef>
            </a:pPr>
            <a:r>
              <a:rPr lang="en-US" b="true" sz="2118" spc="207">
                <a:solidFill>
                  <a:srgbClr val="FFFFFF"/>
                </a:solidFill>
                <a:latin typeface="Open Sauce Bold"/>
                <a:ea typeface="Open Sauce Bold"/>
                <a:cs typeface="Open Sauce Bold"/>
                <a:sym typeface="Open Sauce Bold"/>
              </a:rPr>
              <a:t>Present in most of Ukraine’s retail chains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DFBFB"/>
        </a:solidFill>
      </p:bgPr>
    </p:bg>
    <p:spTree>
      <p:nvGrpSpPr>
        <p:cNvPr id="1" name=""/>
        <p:cNvGrpSpPr/>
        <p:nvPr/>
      </p:nvGrpSpPr>
      <p:grpSpPr>
        <a:xfrm>
          <a:off x="0" y="0"/>
          <a:ext cx="0" cy="0"/>
          <a:chOff x="0" y="0"/>
          <a:chExt cx="0" cy="0"/>
        </a:xfrm>
      </p:grpSpPr>
      <p:sp>
        <p:nvSpPr>
          <p:cNvPr name="Freeform 2" id="2"/>
          <p:cNvSpPr/>
          <p:nvPr/>
        </p:nvSpPr>
        <p:spPr>
          <a:xfrm flipH="false" flipV="false" rot="0">
            <a:off x="-1401768" y="-1454359"/>
            <a:ext cx="8034600" cy="4397117"/>
          </a:xfrm>
          <a:custGeom>
            <a:avLst/>
            <a:gdLst/>
            <a:ahLst/>
            <a:cxnLst/>
            <a:rect r="r" b="b" t="t" l="l"/>
            <a:pathLst>
              <a:path h="4397117" w="8034600">
                <a:moveTo>
                  <a:pt x="0" y="0"/>
                </a:moveTo>
                <a:lnTo>
                  <a:pt x="8034599" y="0"/>
                </a:lnTo>
                <a:lnTo>
                  <a:pt x="8034599" y="4397118"/>
                </a:lnTo>
                <a:lnTo>
                  <a:pt x="0" y="439711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649774" y="9245384"/>
            <a:ext cx="3806571" cy="2083232"/>
          </a:xfrm>
          <a:custGeom>
            <a:avLst/>
            <a:gdLst/>
            <a:ahLst/>
            <a:cxnLst/>
            <a:rect r="r" b="b" t="t" l="l"/>
            <a:pathLst>
              <a:path h="2083232" w="3806571">
                <a:moveTo>
                  <a:pt x="0" y="0"/>
                </a:moveTo>
                <a:lnTo>
                  <a:pt x="3806571" y="0"/>
                </a:lnTo>
                <a:lnTo>
                  <a:pt x="3806571" y="2083232"/>
                </a:lnTo>
                <a:lnTo>
                  <a:pt x="0" y="20832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7581843" y="231335"/>
            <a:ext cx="6357485" cy="1594777"/>
          </a:xfrm>
          <a:prstGeom prst="rect">
            <a:avLst/>
          </a:prstGeom>
        </p:spPr>
        <p:txBody>
          <a:bodyPr anchor="t" rtlCol="false" tIns="0" lIns="0" bIns="0" rIns="0">
            <a:spAutoFit/>
          </a:bodyPr>
          <a:lstStyle/>
          <a:p>
            <a:pPr algn="ctr">
              <a:lnSpc>
                <a:spcPts val="5811"/>
              </a:lnSpc>
            </a:pPr>
            <a:r>
              <a:rPr lang="en-US" sz="5870" spc="205">
                <a:solidFill>
                  <a:srgbClr val="3D623F"/>
                </a:solidFill>
                <a:latin typeface="Codec Pro ExtraBold"/>
                <a:ea typeface="Codec Pro ExtraBold"/>
                <a:cs typeface="Codec Pro ExtraBold"/>
                <a:sym typeface="Codec Pro ExtraBold"/>
              </a:rPr>
              <a:t>Humanitarian Aid Partner</a:t>
            </a:r>
          </a:p>
        </p:txBody>
      </p:sp>
      <p:sp>
        <p:nvSpPr>
          <p:cNvPr name="TextBox 5" id="5"/>
          <p:cNvSpPr txBox="true"/>
          <p:nvPr/>
        </p:nvSpPr>
        <p:spPr>
          <a:xfrm rot="0">
            <a:off x="7685905" y="1883262"/>
            <a:ext cx="5927739" cy="5734703"/>
          </a:xfrm>
          <a:prstGeom prst="rect">
            <a:avLst/>
          </a:prstGeom>
        </p:spPr>
        <p:txBody>
          <a:bodyPr anchor="t" rtlCol="false" tIns="0" lIns="0" bIns="0" rIns="0">
            <a:spAutoFit/>
          </a:bodyPr>
          <a:lstStyle/>
          <a:p>
            <a:pPr algn="just">
              <a:lnSpc>
                <a:spcPts val="2870"/>
              </a:lnSpc>
            </a:pPr>
            <a:r>
              <a:rPr lang="en-US" sz="2079" spc="203">
                <a:solidFill>
                  <a:srgbClr val="231F20"/>
                </a:solidFill>
                <a:latin typeface="Open Sauce"/>
                <a:ea typeface="Open Sauce"/>
                <a:cs typeface="Open Sauce"/>
                <a:sym typeface="Open Sauce"/>
              </a:rPr>
              <a:t>Our group of companies has been a reliable partner for impactful aid since 2022: we processed over 1,800 tons of humanitarian aid orders (individual goods, packed items, bulk grains/sugar). </a:t>
            </a:r>
          </a:p>
          <a:p>
            <a:pPr algn="just">
              <a:lnSpc>
                <a:spcPts val="2870"/>
              </a:lnSpc>
            </a:pPr>
          </a:p>
          <a:p>
            <a:pPr algn="just" marL="449071" indent="-224536" lvl="1">
              <a:lnSpc>
                <a:spcPts val="2870"/>
              </a:lnSpc>
              <a:buFont typeface="Arial"/>
              <a:buChar char="•"/>
            </a:pPr>
            <a:r>
              <a:rPr lang="en-US" sz="2079" spc="203">
                <a:solidFill>
                  <a:srgbClr val="231F20"/>
                </a:solidFill>
                <a:latin typeface="Open Sauce"/>
                <a:ea typeface="Open Sauce"/>
                <a:cs typeface="Open Sauce"/>
                <a:sym typeface="Open Sauce"/>
              </a:rPr>
              <a:t>Offering private label packaging for humanitarian organizations and retail chains; </a:t>
            </a:r>
          </a:p>
          <a:p>
            <a:pPr algn="just">
              <a:lnSpc>
                <a:spcPts val="2870"/>
              </a:lnSpc>
            </a:pPr>
          </a:p>
          <a:p>
            <a:pPr algn="just" marL="449071" indent="-224536" lvl="1">
              <a:lnSpc>
                <a:spcPts val="2870"/>
              </a:lnSpc>
              <a:buFont typeface="Arial"/>
              <a:buChar char="•"/>
            </a:pPr>
            <a:r>
              <a:rPr lang="en-US" sz="2079" spc="203">
                <a:solidFill>
                  <a:srgbClr val="231F20"/>
                </a:solidFill>
                <a:latin typeface="Open Sauce"/>
                <a:ea typeface="Open Sauce"/>
                <a:cs typeface="Open Sauce"/>
                <a:sym typeface="Open Sauce"/>
              </a:rPr>
              <a:t>Established a network of reliable Ukrainian food item suppliers for essential items (sunflower oil, canned goods, etc.).</a:t>
            </a:r>
          </a:p>
          <a:p>
            <a:pPr algn="just">
              <a:lnSpc>
                <a:spcPts val="2545"/>
              </a:lnSpc>
            </a:pPr>
          </a:p>
        </p:txBody>
      </p:sp>
      <p:sp>
        <p:nvSpPr>
          <p:cNvPr name="Freeform 6" id="6"/>
          <p:cNvSpPr/>
          <p:nvPr/>
        </p:nvSpPr>
        <p:spPr>
          <a:xfrm flipH="false" flipV="false" rot="-10800000">
            <a:off x="5872771" y="8060768"/>
            <a:ext cx="3422956" cy="2613894"/>
          </a:xfrm>
          <a:custGeom>
            <a:avLst/>
            <a:gdLst/>
            <a:ahLst/>
            <a:cxnLst/>
            <a:rect r="r" b="b" t="t" l="l"/>
            <a:pathLst>
              <a:path h="2613894" w="3422956">
                <a:moveTo>
                  <a:pt x="0" y="0"/>
                </a:moveTo>
                <a:lnTo>
                  <a:pt x="3422957" y="0"/>
                </a:lnTo>
                <a:lnTo>
                  <a:pt x="3422957" y="2613894"/>
                </a:lnTo>
                <a:lnTo>
                  <a:pt x="0" y="261389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7" id="7"/>
          <p:cNvGrpSpPr/>
          <p:nvPr/>
        </p:nvGrpSpPr>
        <p:grpSpPr>
          <a:xfrm rot="0">
            <a:off x="7272083" y="8271776"/>
            <a:ext cx="3488503" cy="1650059"/>
            <a:chOff x="0" y="0"/>
            <a:chExt cx="918783" cy="434583"/>
          </a:xfrm>
        </p:grpSpPr>
        <p:sp>
          <p:nvSpPr>
            <p:cNvPr name="Freeform 8" id="8"/>
            <p:cNvSpPr/>
            <p:nvPr/>
          </p:nvSpPr>
          <p:spPr>
            <a:xfrm flipH="false" flipV="false" rot="0">
              <a:off x="0" y="0"/>
              <a:ext cx="918783" cy="434583"/>
            </a:xfrm>
            <a:custGeom>
              <a:avLst/>
              <a:gdLst/>
              <a:ahLst/>
              <a:cxnLst/>
              <a:rect r="r" b="b" t="t" l="l"/>
              <a:pathLst>
                <a:path h="434583" w="918783">
                  <a:moveTo>
                    <a:pt x="0" y="0"/>
                  </a:moveTo>
                  <a:lnTo>
                    <a:pt x="918783" y="0"/>
                  </a:lnTo>
                  <a:lnTo>
                    <a:pt x="918783" y="434583"/>
                  </a:lnTo>
                  <a:lnTo>
                    <a:pt x="0" y="434583"/>
                  </a:lnTo>
                  <a:close/>
                </a:path>
              </a:pathLst>
            </a:custGeom>
            <a:solidFill>
              <a:srgbClr val="357738"/>
            </a:solidFill>
          </p:spPr>
        </p:sp>
        <p:sp>
          <p:nvSpPr>
            <p:cNvPr name="TextBox 9" id="9"/>
            <p:cNvSpPr txBox="true"/>
            <p:nvPr/>
          </p:nvSpPr>
          <p:spPr>
            <a:xfrm>
              <a:off x="0" y="-66675"/>
              <a:ext cx="918783" cy="501258"/>
            </a:xfrm>
            <a:prstGeom prst="rect">
              <a:avLst/>
            </a:prstGeom>
          </p:spPr>
          <p:txBody>
            <a:bodyPr anchor="ctr" rtlCol="false" tIns="50800" lIns="50800" bIns="50800" rIns="50800"/>
            <a:lstStyle/>
            <a:p>
              <a:pPr algn="ctr">
                <a:lnSpc>
                  <a:spcPts val="3319"/>
                </a:lnSpc>
              </a:pPr>
            </a:p>
          </p:txBody>
        </p:sp>
      </p:grpSp>
      <p:grpSp>
        <p:nvGrpSpPr>
          <p:cNvPr name="Group 10" id="10"/>
          <p:cNvGrpSpPr/>
          <p:nvPr/>
        </p:nvGrpSpPr>
        <p:grpSpPr>
          <a:xfrm rot="0">
            <a:off x="10891316" y="8271776"/>
            <a:ext cx="3383294" cy="1650059"/>
            <a:chOff x="0" y="0"/>
            <a:chExt cx="891073" cy="434583"/>
          </a:xfrm>
        </p:grpSpPr>
        <p:sp>
          <p:nvSpPr>
            <p:cNvPr name="Freeform 11" id="11"/>
            <p:cNvSpPr/>
            <p:nvPr/>
          </p:nvSpPr>
          <p:spPr>
            <a:xfrm flipH="false" flipV="false" rot="0">
              <a:off x="0" y="0"/>
              <a:ext cx="891073" cy="434583"/>
            </a:xfrm>
            <a:custGeom>
              <a:avLst/>
              <a:gdLst/>
              <a:ahLst/>
              <a:cxnLst/>
              <a:rect r="r" b="b" t="t" l="l"/>
              <a:pathLst>
                <a:path h="434583" w="891073">
                  <a:moveTo>
                    <a:pt x="0" y="0"/>
                  </a:moveTo>
                  <a:lnTo>
                    <a:pt x="891073" y="0"/>
                  </a:lnTo>
                  <a:lnTo>
                    <a:pt x="891073" y="434583"/>
                  </a:lnTo>
                  <a:lnTo>
                    <a:pt x="0" y="434583"/>
                  </a:lnTo>
                  <a:close/>
                </a:path>
              </a:pathLst>
            </a:custGeom>
            <a:solidFill>
              <a:srgbClr val="7CB442"/>
            </a:solidFill>
          </p:spPr>
        </p:sp>
        <p:sp>
          <p:nvSpPr>
            <p:cNvPr name="TextBox 12" id="12"/>
            <p:cNvSpPr txBox="true"/>
            <p:nvPr/>
          </p:nvSpPr>
          <p:spPr>
            <a:xfrm>
              <a:off x="0" y="-66675"/>
              <a:ext cx="891073" cy="501258"/>
            </a:xfrm>
            <a:prstGeom prst="rect">
              <a:avLst/>
            </a:prstGeom>
          </p:spPr>
          <p:txBody>
            <a:bodyPr anchor="ctr" rtlCol="false" tIns="50800" lIns="50800" bIns="50800" rIns="50800"/>
            <a:lstStyle/>
            <a:p>
              <a:pPr algn="ctr">
                <a:lnSpc>
                  <a:spcPts val="3319"/>
                </a:lnSpc>
              </a:pPr>
            </a:p>
          </p:txBody>
        </p:sp>
      </p:grpSp>
      <p:sp>
        <p:nvSpPr>
          <p:cNvPr name="TextBox 13" id="13"/>
          <p:cNvSpPr txBox="true"/>
          <p:nvPr/>
        </p:nvSpPr>
        <p:spPr>
          <a:xfrm rot="0">
            <a:off x="7471031" y="8498561"/>
            <a:ext cx="2604364" cy="476681"/>
          </a:xfrm>
          <a:prstGeom prst="rect">
            <a:avLst/>
          </a:prstGeom>
        </p:spPr>
        <p:txBody>
          <a:bodyPr anchor="t" rtlCol="false" tIns="0" lIns="0" bIns="0" rIns="0">
            <a:spAutoFit/>
          </a:bodyPr>
          <a:lstStyle/>
          <a:p>
            <a:pPr algn="l">
              <a:lnSpc>
                <a:spcPts val="3845"/>
              </a:lnSpc>
            </a:pPr>
            <a:r>
              <a:rPr lang="en-US" sz="2958">
                <a:solidFill>
                  <a:srgbClr val="FFFFFF"/>
                </a:solidFill>
                <a:latin typeface="League Spartan"/>
                <a:ea typeface="League Spartan"/>
                <a:cs typeface="League Spartan"/>
                <a:sym typeface="League Spartan"/>
              </a:rPr>
              <a:t>1800 MT</a:t>
            </a:r>
          </a:p>
        </p:txBody>
      </p:sp>
      <p:sp>
        <p:nvSpPr>
          <p:cNvPr name="TextBox 14" id="14"/>
          <p:cNvSpPr txBox="true"/>
          <p:nvPr/>
        </p:nvSpPr>
        <p:spPr>
          <a:xfrm rot="0">
            <a:off x="11093961" y="8467744"/>
            <a:ext cx="1899154" cy="476659"/>
          </a:xfrm>
          <a:prstGeom prst="rect">
            <a:avLst/>
          </a:prstGeom>
        </p:spPr>
        <p:txBody>
          <a:bodyPr anchor="t" rtlCol="false" tIns="0" lIns="0" bIns="0" rIns="0">
            <a:spAutoFit/>
          </a:bodyPr>
          <a:lstStyle/>
          <a:p>
            <a:pPr algn="l">
              <a:lnSpc>
                <a:spcPts val="3848"/>
              </a:lnSpc>
            </a:pPr>
            <a:r>
              <a:rPr lang="en-US" sz="2960">
                <a:solidFill>
                  <a:srgbClr val="FFFFFF"/>
                </a:solidFill>
                <a:latin typeface="League Spartan"/>
                <a:ea typeface="League Spartan"/>
                <a:cs typeface="League Spartan"/>
                <a:sym typeface="League Spartan"/>
              </a:rPr>
              <a:t>80+</a:t>
            </a:r>
          </a:p>
        </p:txBody>
      </p:sp>
      <p:sp>
        <p:nvSpPr>
          <p:cNvPr name="TextBox 15" id="15"/>
          <p:cNvSpPr txBox="true"/>
          <p:nvPr/>
        </p:nvSpPr>
        <p:spPr>
          <a:xfrm rot="0">
            <a:off x="7471031" y="9000149"/>
            <a:ext cx="2375332" cy="697032"/>
          </a:xfrm>
          <a:prstGeom prst="rect">
            <a:avLst/>
          </a:prstGeom>
        </p:spPr>
        <p:txBody>
          <a:bodyPr anchor="t" rtlCol="false" tIns="0" lIns="0" bIns="0" rIns="0">
            <a:spAutoFit/>
          </a:bodyPr>
          <a:lstStyle/>
          <a:p>
            <a:pPr algn="l">
              <a:lnSpc>
                <a:spcPts val="2730"/>
              </a:lnSpc>
            </a:pPr>
            <a:r>
              <a:rPr lang="en-US" sz="2100">
                <a:solidFill>
                  <a:srgbClr val="FFFFFF"/>
                </a:solidFill>
                <a:latin typeface="Helios Extended"/>
                <a:ea typeface="Helios Extended"/>
                <a:cs typeface="Helios Extended"/>
                <a:sym typeface="Helios Extended"/>
              </a:rPr>
              <a:t>of humanitarian aid delivered</a:t>
            </a:r>
          </a:p>
        </p:txBody>
      </p:sp>
      <p:sp>
        <p:nvSpPr>
          <p:cNvPr name="TextBox 16" id="16"/>
          <p:cNvSpPr txBox="true"/>
          <p:nvPr/>
        </p:nvSpPr>
        <p:spPr>
          <a:xfrm rot="0">
            <a:off x="11093961" y="9000149"/>
            <a:ext cx="3180650" cy="697032"/>
          </a:xfrm>
          <a:prstGeom prst="rect">
            <a:avLst/>
          </a:prstGeom>
        </p:spPr>
        <p:txBody>
          <a:bodyPr anchor="t" rtlCol="false" tIns="0" lIns="0" bIns="0" rIns="0">
            <a:spAutoFit/>
          </a:bodyPr>
          <a:lstStyle/>
          <a:p>
            <a:pPr algn="l">
              <a:lnSpc>
                <a:spcPts val="2730"/>
              </a:lnSpc>
            </a:pPr>
            <a:r>
              <a:rPr lang="en-US" sz="2100">
                <a:solidFill>
                  <a:srgbClr val="FFFFFF"/>
                </a:solidFill>
                <a:latin typeface="Helios Extended"/>
                <a:ea typeface="Helios Extended"/>
                <a:cs typeface="Helios Extended"/>
                <a:sym typeface="Helios Extended"/>
              </a:rPr>
              <a:t>million UAH worth of goods</a:t>
            </a:r>
          </a:p>
        </p:txBody>
      </p:sp>
      <p:grpSp>
        <p:nvGrpSpPr>
          <p:cNvPr name="Group 17" id="17"/>
          <p:cNvGrpSpPr/>
          <p:nvPr/>
        </p:nvGrpSpPr>
        <p:grpSpPr>
          <a:xfrm rot="0">
            <a:off x="246765" y="898581"/>
            <a:ext cx="6691942" cy="8798600"/>
            <a:chOff x="0" y="0"/>
            <a:chExt cx="8922590" cy="11731467"/>
          </a:xfrm>
        </p:grpSpPr>
        <p:pic>
          <p:nvPicPr>
            <p:cNvPr name="Picture 18" id="18"/>
            <p:cNvPicPr>
              <a:picLocks noChangeAspect="true"/>
            </p:cNvPicPr>
            <p:nvPr/>
          </p:nvPicPr>
          <p:blipFill>
            <a:blip r:embed="rId6"/>
            <a:srcRect l="28297" t="0" r="28297" b="0"/>
            <a:stretch>
              <a:fillRect/>
            </a:stretch>
          </p:blipFill>
          <p:spPr>
            <a:xfrm flipH="false" flipV="false">
              <a:off x="0" y="0"/>
              <a:ext cx="5906060" cy="7778644"/>
            </a:xfrm>
            <a:prstGeom prst="rect">
              <a:avLst/>
            </a:prstGeom>
          </p:spPr>
        </p:pic>
        <p:pic>
          <p:nvPicPr>
            <p:cNvPr name="Picture 19" id="19"/>
            <p:cNvPicPr>
              <a:picLocks noChangeAspect="true"/>
            </p:cNvPicPr>
            <p:nvPr/>
          </p:nvPicPr>
          <p:blipFill>
            <a:blip r:embed="rId7"/>
            <a:srcRect l="0" t="17018" r="0" b="21745"/>
            <a:stretch>
              <a:fillRect/>
            </a:stretch>
          </p:blipFill>
          <p:spPr>
            <a:xfrm flipH="false" flipV="false">
              <a:off x="6033060" y="0"/>
              <a:ext cx="2889530" cy="3825822"/>
            </a:xfrm>
            <a:prstGeom prst="rect">
              <a:avLst/>
            </a:prstGeom>
          </p:spPr>
        </p:pic>
        <p:pic>
          <p:nvPicPr>
            <p:cNvPr name="Picture 20" id="20"/>
            <p:cNvPicPr>
              <a:picLocks noChangeAspect="true"/>
            </p:cNvPicPr>
            <p:nvPr/>
          </p:nvPicPr>
          <p:blipFill>
            <a:blip r:embed="rId8"/>
            <a:srcRect l="27358" t="0" r="27358" b="0"/>
            <a:stretch>
              <a:fillRect/>
            </a:stretch>
          </p:blipFill>
          <p:spPr>
            <a:xfrm flipH="false" flipV="false">
              <a:off x="6033060" y="3952822"/>
              <a:ext cx="2889530" cy="7778644"/>
            </a:xfrm>
            <a:prstGeom prst="rect">
              <a:avLst/>
            </a:prstGeom>
          </p:spPr>
        </p:pic>
        <p:pic>
          <p:nvPicPr>
            <p:cNvPr name="Picture 21" id="21"/>
            <p:cNvPicPr>
              <a:picLocks noChangeAspect="true"/>
            </p:cNvPicPr>
            <p:nvPr/>
          </p:nvPicPr>
          <p:blipFill>
            <a:blip r:embed="rId9"/>
            <a:srcRect l="21677" t="0" r="21677" b="0"/>
            <a:stretch>
              <a:fillRect/>
            </a:stretch>
          </p:blipFill>
          <p:spPr>
            <a:xfrm flipH="false" flipV="false">
              <a:off x="3016530" y="7905644"/>
              <a:ext cx="2889530" cy="3825822"/>
            </a:xfrm>
            <a:prstGeom prst="rect">
              <a:avLst/>
            </a:prstGeom>
          </p:spPr>
        </p:pic>
        <p:pic>
          <p:nvPicPr>
            <p:cNvPr name="Picture 22" id="22"/>
            <p:cNvPicPr>
              <a:picLocks noChangeAspect="true"/>
            </p:cNvPicPr>
            <p:nvPr/>
          </p:nvPicPr>
          <p:blipFill>
            <a:blip r:embed="rId10"/>
            <a:srcRect l="21677" t="0" r="21677" b="0"/>
            <a:stretch>
              <a:fillRect/>
            </a:stretch>
          </p:blipFill>
          <p:spPr>
            <a:xfrm flipH="false" flipV="false">
              <a:off x="0" y="7905644"/>
              <a:ext cx="2889530" cy="3825822"/>
            </a:xfrm>
            <a:prstGeom prst="rect">
              <a:avLst/>
            </a:prstGeom>
          </p:spPr>
        </p:pic>
      </p:grpSp>
      <p:grpSp>
        <p:nvGrpSpPr>
          <p:cNvPr name="Group 23" id="23"/>
          <p:cNvGrpSpPr/>
          <p:nvPr/>
        </p:nvGrpSpPr>
        <p:grpSpPr>
          <a:xfrm rot="0">
            <a:off x="14407961" y="-163363"/>
            <a:ext cx="5882812" cy="10450363"/>
            <a:chOff x="0" y="0"/>
            <a:chExt cx="7843749" cy="13933817"/>
          </a:xfrm>
        </p:grpSpPr>
        <p:pic>
          <p:nvPicPr>
            <p:cNvPr name="Picture 24" id="24"/>
            <p:cNvPicPr>
              <a:picLocks noChangeAspect="true"/>
            </p:cNvPicPr>
            <p:nvPr/>
          </p:nvPicPr>
          <p:blipFill>
            <a:blip r:embed="rId11"/>
            <a:srcRect l="0" t="16995" r="0" b="16995"/>
            <a:stretch>
              <a:fillRect/>
            </a:stretch>
          </p:blipFill>
          <p:spPr>
            <a:xfrm flipH="false" flipV="false">
              <a:off x="0" y="0"/>
              <a:ext cx="7843749" cy="9204545"/>
            </a:xfrm>
            <a:prstGeom prst="rect">
              <a:avLst/>
            </a:prstGeom>
          </p:spPr>
        </p:pic>
        <p:pic>
          <p:nvPicPr>
            <p:cNvPr name="Picture 25" id="25"/>
            <p:cNvPicPr>
              <a:picLocks noChangeAspect="true"/>
            </p:cNvPicPr>
            <p:nvPr/>
          </p:nvPicPr>
          <p:blipFill>
            <a:blip r:embed="rId12"/>
            <a:srcRect l="6156" t="30247" r="21815" b="21425"/>
            <a:stretch>
              <a:fillRect/>
            </a:stretch>
          </p:blipFill>
          <p:spPr>
            <a:xfrm flipH="false" flipV="false">
              <a:off x="0" y="9331545"/>
              <a:ext cx="3858375" cy="4602272"/>
            </a:xfrm>
            <a:prstGeom prst="rect">
              <a:avLst/>
            </a:prstGeom>
          </p:spPr>
        </p:pic>
        <p:pic>
          <p:nvPicPr>
            <p:cNvPr name="Picture 26" id="26"/>
            <p:cNvPicPr>
              <a:picLocks noChangeAspect="true"/>
            </p:cNvPicPr>
            <p:nvPr/>
          </p:nvPicPr>
          <p:blipFill>
            <a:blip r:embed="rId13"/>
            <a:srcRect l="54814" t="0" r="0" b="28136"/>
            <a:stretch>
              <a:fillRect/>
            </a:stretch>
          </p:blipFill>
          <p:spPr>
            <a:xfrm flipH="false" flipV="false">
              <a:off x="3985375" y="9331545"/>
              <a:ext cx="3858375" cy="4602272"/>
            </a:xfrm>
            <a:prstGeom prst="rect">
              <a:avLst/>
            </a:prstGeom>
          </p:spPr>
        </p:pic>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65506" y="-416112"/>
            <a:ext cx="21172084" cy="2532813"/>
            <a:chOff x="0" y="0"/>
            <a:chExt cx="10071555" cy="1204858"/>
          </a:xfrm>
        </p:grpSpPr>
        <p:sp>
          <p:nvSpPr>
            <p:cNvPr name="Freeform 3" id="3"/>
            <p:cNvSpPr/>
            <p:nvPr/>
          </p:nvSpPr>
          <p:spPr>
            <a:xfrm flipH="false" flipV="false" rot="0">
              <a:off x="0" y="0"/>
              <a:ext cx="10071555" cy="1204858"/>
            </a:xfrm>
            <a:custGeom>
              <a:avLst/>
              <a:gdLst/>
              <a:ahLst/>
              <a:cxnLst/>
              <a:rect r="r" b="b" t="t" l="l"/>
              <a:pathLst>
                <a:path h="1204858" w="10071555">
                  <a:moveTo>
                    <a:pt x="203200" y="0"/>
                  </a:moveTo>
                  <a:lnTo>
                    <a:pt x="10071555" y="0"/>
                  </a:lnTo>
                  <a:lnTo>
                    <a:pt x="9868355" y="1204858"/>
                  </a:lnTo>
                  <a:lnTo>
                    <a:pt x="0" y="1204858"/>
                  </a:lnTo>
                  <a:lnTo>
                    <a:pt x="203200" y="0"/>
                  </a:lnTo>
                  <a:close/>
                </a:path>
              </a:pathLst>
            </a:custGeom>
            <a:solidFill>
              <a:srgbClr val="7CB442"/>
            </a:solidFill>
          </p:spPr>
        </p:sp>
        <p:sp>
          <p:nvSpPr>
            <p:cNvPr name="TextBox 4" id="4"/>
            <p:cNvSpPr txBox="true"/>
            <p:nvPr/>
          </p:nvSpPr>
          <p:spPr>
            <a:xfrm>
              <a:off x="101600" y="-66675"/>
              <a:ext cx="9868355" cy="1271533"/>
            </a:xfrm>
            <a:prstGeom prst="rect">
              <a:avLst/>
            </a:prstGeom>
          </p:spPr>
          <p:txBody>
            <a:bodyPr anchor="ctr" rtlCol="false" tIns="50800" lIns="50800" bIns="50800" rIns="50800"/>
            <a:lstStyle/>
            <a:p>
              <a:pPr algn="ctr">
                <a:lnSpc>
                  <a:spcPts val="3319"/>
                </a:lnSpc>
              </a:pPr>
            </a:p>
          </p:txBody>
        </p:sp>
      </p:grpSp>
      <p:sp>
        <p:nvSpPr>
          <p:cNvPr name="Freeform 5" id="5"/>
          <p:cNvSpPr/>
          <p:nvPr/>
        </p:nvSpPr>
        <p:spPr>
          <a:xfrm flipH="false" flipV="false" rot="0">
            <a:off x="-3470645" y="-1774656"/>
            <a:ext cx="5606712" cy="5606712"/>
          </a:xfrm>
          <a:custGeom>
            <a:avLst/>
            <a:gdLst/>
            <a:ahLst/>
            <a:cxnLst/>
            <a:rect r="r" b="b" t="t" l="l"/>
            <a:pathLst>
              <a:path h="5606712" w="5606712">
                <a:moveTo>
                  <a:pt x="0" y="0"/>
                </a:moveTo>
                <a:lnTo>
                  <a:pt x="5606712" y="0"/>
                </a:lnTo>
                <a:lnTo>
                  <a:pt x="5606712" y="5606712"/>
                </a:lnTo>
                <a:lnTo>
                  <a:pt x="0" y="56067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5400000">
            <a:off x="16576522" y="3452164"/>
            <a:ext cx="3422956" cy="2613894"/>
          </a:xfrm>
          <a:custGeom>
            <a:avLst/>
            <a:gdLst/>
            <a:ahLst/>
            <a:cxnLst/>
            <a:rect r="r" b="b" t="t" l="l"/>
            <a:pathLst>
              <a:path h="2613894" w="3422956">
                <a:moveTo>
                  <a:pt x="0" y="0"/>
                </a:moveTo>
                <a:lnTo>
                  <a:pt x="3422956" y="0"/>
                </a:lnTo>
                <a:lnTo>
                  <a:pt x="3422956" y="2613893"/>
                </a:lnTo>
                <a:lnTo>
                  <a:pt x="0" y="261389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884798" y="3322932"/>
            <a:ext cx="3015111" cy="1018248"/>
          </a:xfrm>
          <a:custGeom>
            <a:avLst/>
            <a:gdLst/>
            <a:ahLst/>
            <a:cxnLst/>
            <a:rect r="r" b="b" t="t" l="l"/>
            <a:pathLst>
              <a:path h="1018248" w="3015111">
                <a:moveTo>
                  <a:pt x="0" y="0"/>
                </a:moveTo>
                <a:lnTo>
                  <a:pt x="3015111" y="0"/>
                </a:lnTo>
                <a:lnTo>
                  <a:pt x="3015111" y="1018248"/>
                </a:lnTo>
                <a:lnTo>
                  <a:pt x="0" y="1018248"/>
                </a:lnTo>
                <a:lnTo>
                  <a:pt x="0" y="0"/>
                </a:lnTo>
                <a:close/>
              </a:path>
            </a:pathLst>
          </a:custGeom>
          <a:blipFill>
            <a:blip r:embed="rId6"/>
            <a:stretch>
              <a:fillRect l="0" t="0" r="0" b="0"/>
            </a:stretch>
          </a:blipFill>
        </p:spPr>
      </p:sp>
      <p:sp>
        <p:nvSpPr>
          <p:cNvPr name="Freeform 8" id="8"/>
          <p:cNvSpPr/>
          <p:nvPr/>
        </p:nvSpPr>
        <p:spPr>
          <a:xfrm flipH="false" flipV="false" rot="0">
            <a:off x="5231889" y="2593671"/>
            <a:ext cx="2476770" cy="2476770"/>
          </a:xfrm>
          <a:custGeom>
            <a:avLst/>
            <a:gdLst/>
            <a:ahLst/>
            <a:cxnLst/>
            <a:rect r="r" b="b" t="t" l="l"/>
            <a:pathLst>
              <a:path h="2476770" w="2476770">
                <a:moveTo>
                  <a:pt x="0" y="0"/>
                </a:moveTo>
                <a:lnTo>
                  <a:pt x="2476770" y="0"/>
                </a:lnTo>
                <a:lnTo>
                  <a:pt x="2476770" y="2476770"/>
                </a:lnTo>
                <a:lnTo>
                  <a:pt x="0" y="2476770"/>
                </a:lnTo>
                <a:lnTo>
                  <a:pt x="0" y="0"/>
                </a:lnTo>
                <a:close/>
              </a:path>
            </a:pathLst>
          </a:custGeom>
          <a:blipFill>
            <a:blip r:embed="rId7"/>
            <a:stretch>
              <a:fillRect l="0" t="0" r="0" b="0"/>
            </a:stretch>
          </a:blipFill>
        </p:spPr>
      </p:sp>
      <p:sp>
        <p:nvSpPr>
          <p:cNvPr name="Freeform 9" id="9"/>
          <p:cNvSpPr/>
          <p:nvPr/>
        </p:nvSpPr>
        <p:spPr>
          <a:xfrm flipH="false" flipV="false" rot="0">
            <a:off x="8620631" y="2116701"/>
            <a:ext cx="3459982" cy="3459982"/>
          </a:xfrm>
          <a:custGeom>
            <a:avLst/>
            <a:gdLst/>
            <a:ahLst/>
            <a:cxnLst/>
            <a:rect r="r" b="b" t="t" l="l"/>
            <a:pathLst>
              <a:path h="3459982" w="3459982">
                <a:moveTo>
                  <a:pt x="0" y="0"/>
                </a:moveTo>
                <a:lnTo>
                  <a:pt x="3459982" y="0"/>
                </a:lnTo>
                <a:lnTo>
                  <a:pt x="3459982" y="3459981"/>
                </a:lnTo>
                <a:lnTo>
                  <a:pt x="0" y="3459981"/>
                </a:lnTo>
                <a:lnTo>
                  <a:pt x="0" y="0"/>
                </a:lnTo>
                <a:close/>
              </a:path>
            </a:pathLst>
          </a:custGeom>
          <a:blipFill>
            <a:blip r:embed="rId8"/>
            <a:stretch>
              <a:fillRect l="0" t="0" r="0" b="0"/>
            </a:stretch>
          </a:blipFill>
        </p:spPr>
      </p:sp>
      <p:sp>
        <p:nvSpPr>
          <p:cNvPr name="Freeform 10" id="10"/>
          <p:cNvSpPr/>
          <p:nvPr/>
        </p:nvSpPr>
        <p:spPr>
          <a:xfrm flipH="false" flipV="false" rot="0">
            <a:off x="1982605" y="5143500"/>
            <a:ext cx="2120205" cy="1741597"/>
          </a:xfrm>
          <a:custGeom>
            <a:avLst/>
            <a:gdLst/>
            <a:ahLst/>
            <a:cxnLst/>
            <a:rect r="r" b="b" t="t" l="l"/>
            <a:pathLst>
              <a:path h="1741597" w="2120205">
                <a:moveTo>
                  <a:pt x="0" y="0"/>
                </a:moveTo>
                <a:lnTo>
                  <a:pt x="2120205" y="0"/>
                </a:lnTo>
                <a:lnTo>
                  <a:pt x="2120205" y="1741597"/>
                </a:lnTo>
                <a:lnTo>
                  <a:pt x="0" y="1741597"/>
                </a:lnTo>
                <a:lnTo>
                  <a:pt x="0" y="0"/>
                </a:lnTo>
                <a:close/>
              </a:path>
            </a:pathLst>
          </a:custGeom>
          <a:blipFill>
            <a:blip r:embed="rId9"/>
            <a:stretch>
              <a:fillRect l="0" t="0" r="0" b="0"/>
            </a:stretch>
          </a:blipFill>
        </p:spPr>
      </p:sp>
      <p:sp>
        <p:nvSpPr>
          <p:cNvPr name="Freeform 11" id="11"/>
          <p:cNvSpPr/>
          <p:nvPr/>
        </p:nvSpPr>
        <p:spPr>
          <a:xfrm flipH="false" flipV="false" rot="0">
            <a:off x="5231889" y="5354112"/>
            <a:ext cx="2587566" cy="1760071"/>
          </a:xfrm>
          <a:custGeom>
            <a:avLst/>
            <a:gdLst/>
            <a:ahLst/>
            <a:cxnLst/>
            <a:rect r="r" b="b" t="t" l="l"/>
            <a:pathLst>
              <a:path h="1760071" w="2587566">
                <a:moveTo>
                  <a:pt x="0" y="0"/>
                </a:moveTo>
                <a:lnTo>
                  <a:pt x="2587566" y="0"/>
                </a:lnTo>
                <a:lnTo>
                  <a:pt x="2587566" y="1760071"/>
                </a:lnTo>
                <a:lnTo>
                  <a:pt x="0" y="1760071"/>
                </a:lnTo>
                <a:lnTo>
                  <a:pt x="0" y="0"/>
                </a:lnTo>
                <a:close/>
              </a:path>
            </a:pathLst>
          </a:custGeom>
          <a:blipFill>
            <a:blip r:embed="rId10"/>
            <a:stretch>
              <a:fillRect l="0" t="0" r="0" b="0"/>
            </a:stretch>
          </a:blipFill>
        </p:spPr>
      </p:sp>
      <p:sp>
        <p:nvSpPr>
          <p:cNvPr name="Freeform 12" id="12"/>
          <p:cNvSpPr/>
          <p:nvPr/>
        </p:nvSpPr>
        <p:spPr>
          <a:xfrm flipH="false" flipV="false" rot="0">
            <a:off x="8977397" y="5000848"/>
            <a:ext cx="2746451" cy="2026901"/>
          </a:xfrm>
          <a:custGeom>
            <a:avLst/>
            <a:gdLst/>
            <a:ahLst/>
            <a:cxnLst/>
            <a:rect r="r" b="b" t="t" l="l"/>
            <a:pathLst>
              <a:path h="2026901" w="2746451">
                <a:moveTo>
                  <a:pt x="0" y="0"/>
                </a:moveTo>
                <a:lnTo>
                  <a:pt x="2746450" y="0"/>
                </a:lnTo>
                <a:lnTo>
                  <a:pt x="2746450" y="2026901"/>
                </a:lnTo>
                <a:lnTo>
                  <a:pt x="0" y="2026901"/>
                </a:lnTo>
                <a:lnTo>
                  <a:pt x="0" y="0"/>
                </a:lnTo>
                <a:close/>
              </a:path>
            </a:pathLst>
          </a:custGeom>
          <a:blipFill>
            <a:blip r:embed="rId11"/>
            <a:stretch>
              <a:fillRect l="0" t="0" r="0" b="0"/>
            </a:stretch>
          </a:blipFill>
        </p:spPr>
      </p:sp>
      <p:sp>
        <p:nvSpPr>
          <p:cNvPr name="Freeform 13" id="13"/>
          <p:cNvSpPr/>
          <p:nvPr/>
        </p:nvSpPr>
        <p:spPr>
          <a:xfrm flipH="false" flipV="false" rot="0">
            <a:off x="12475023" y="4426000"/>
            <a:ext cx="3616295" cy="3616295"/>
          </a:xfrm>
          <a:custGeom>
            <a:avLst/>
            <a:gdLst/>
            <a:ahLst/>
            <a:cxnLst/>
            <a:rect r="r" b="b" t="t" l="l"/>
            <a:pathLst>
              <a:path h="3616295" w="3616295">
                <a:moveTo>
                  <a:pt x="0" y="0"/>
                </a:moveTo>
                <a:lnTo>
                  <a:pt x="3616295" y="0"/>
                </a:lnTo>
                <a:lnTo>
                  <a:pt x="3616295" y="3616295"/>
                </a:lnTo>
                <a:lnTo>
                  <a:pt x="0" y="3616295"/>
                </a:lnTo>
                <a:lnTo>
                  <a:pt x="0" y="0"/>
                </a:lnTo>
                <a:close/>
              </a:path>
            </a:pathLst>
          </a:custGeom>
          <a:blipFill>
            <a:blip r:embed="rId12"/>
            <a:stretch>
              <a:fillRect l="0" t="0" r="0" b="0"/>
            </a:stretch>
          </a:blipFill>
        </p:spPr>
      </p:sp>
      <p:sp>
        <p:nvSpPr>
          <p:cNvPr name="Freeform 14" id="14"/>
          <p:cNvSpPr/>
          <p:nvPr/>
        </p:nvSpPr>
        <p:spPr>
          <a:xfrm flipH="false" flipV="false" rot="0">
            <a:off x="4899909" y="8323858"/>
            <a:ext cx="3140730" cy="665835"/>
          </a:xfrm>
          <a:custGeom>
            <a:avLst/>
            <a:gdLst/>
            <a:ahLst/>
            <a:cxnLst/>
            <a:rect r="r" b="b" t="t" l="l"/>
            <a:pathLst>
              <a:path h="665835" w="3140730">
                <a:moveTo>
                  <a:pt x="0" y="0"/>
                </a:moveTo>
                <a:lnTo>
                  <a:pt x="3140730" y="0"/>
                </a:lnTo>
                <a:lnTo>
                  <a:pt x="3140730" y="665835"/>
                </a:lnTo>
                <a:lnTo>
                  <a:pt x="0" y="665835"/>
                </a:lnTo>
                <a:lnTo>
                  <a:pt x="0" y="0"/>
                </a:lnTo>
                <a:close/>
              </a:path>
            </a:pathLst>
          </a:custGeom>
          <a:blipFill>
            <a:blip r:embed="rId13"/>
            <a:stretch>
              <a:fillRect l="0" t="0" r="0" b="0"/>
            </a:stretch>
          </a:blipFill>
        </p:spPr>
      </p:sp>
      <p:sp>
        <p:nvSpPr>
          <p:cNvPr name="Freeform 15" id="15"/>
          <p:cNvSpPr/>
          <p:nvPr/>
        </p:nvSpPr>
        <p:spPr>
          <a:xfrm flipH="false" flipV="false" rot="0">
            <a:off x="9144000" y="7815286"/>
            <a:ext cx="2617966" cy="1682978"/>
          </a:xfrm>
          <a:custGeom>
            <a:avLst/>
            <a:gdLst/>
            <a:ahLst/>
            <a:cxnLst/>
            <a:rect r="r" b="b" t="t" l="l"/>
            <a:pathLst>
              <a:path h="1682978" w="2617966">
                <a:moveTo>
                  <a:pt x="0" y="0"/>
                </a:moveTo>
                <a:lnTo>
                  <a:pt x="2617966" y="0"/>
                </a:lnTo>
                <a:lnTo>
                  <a:pt x="2617966" y="1682979"/>
                </a:lnTo>
                <a:lnTo>
                  <a:pt x="0" y="1682979"/>
                </a:lnTo>
                <a:lnTo>
                  <a:pt x="0" y="0"/>
                </a:lnTo>
                <a:close/>
              </a:path>
            </a:pathLst>
          </a:custGeom>
          <a:blipFill>
            <a:blip r:embed="rId14"/>
            <a:stretch>
              <a:fillRect l="0" t="0" r="0" b="0"/>
            </a:stretch>
          </a:blipFill>
        </p:spPr>
      </p:sp>
      <p:sp>
        <p:nvSpPr>
          <p:cNvPr name="Freeform 16" id="16"/>
          <p:cNvSpPr/>
          <p:nvPr/>
        </p:nvSpPr>
        <p:spPr>
          <a:xfrm flipH="false" flipV="false" rot="0">
            <a:off x="1982605" y="7681730"/>
            <a:ext cx="2466992" cy="1576570"/>
          </a:xfrm>
          <a:custGeom>
            <a:avLst/>
            <a:gdLst/>
            <a:ahLst/>
            <a:cxnLst/>
            <a:rect r="r" b="b" t="t" l="l"/>
            <a:pathLst>
              <a:path h="1576570" w="2466992">
                <a:moveTo>
                  <a:pt x="0" y="0"/>
                </a:moveTo>
                <a:lnTo>
                  <a:pt x="2466992" y="0"/>
                </a:lnTo>
                <a:lnTo>
                  <a:pt x="2466992" y="1576570"/>
                </a:lnTo>
                <a:lnTo>
                  <a:pt x="0" y="1576570"/>
                </a:lnTo>
                <a:lnTo>
                  <a:pt x="0" y="0"/>
                </a:lnTo>
                <a:close/>
              </a:path>
            </a:pathLst>
          </a:custGeom>
          <a:blipFill>
            <a:blip r:embed="rId15"/>
            <a:stretch>
              <a:fillRect l="0" t="0" r="0" b="0"/>
            </a:stretch>
          </a:blipFill>
        </p:spPr>
      </p:sp>
      <p:sp>
        <p:nvSpPr>
          <p:cNvPr name="Freeform 17" id="17"/>
          <p:cNvSpPr/>
          <p:nvPr/>
        </p:nvSpPr>
        <p:spPr>
          <a:xfrm flipH="false" flipV="false" rot="0">
            <a:off x="12881789" y="2428920"/>
            <a:ext cx="2802764" cy="2806271"/>
          </a:xfrm>
          <a:custGeom>
            <a:avLst/>
            <a:gdLst/>
            <a:ahLst/>
            <a:cxnLst/>
            <a:rect r="r" b="b" t="t" l="l"/>
            <a:pathLst>
              <a:path h="2806271" w="2802764">
                <a:moveTo>
                  <a:pt x="0" y="0"/>
                </a:moveTo>
                <a:lnTo>
                  <a:pt x="2802763" y="0"/>
                </a:lnTo>
                <a:lnTo>
                  <a:pt x="2802763" y="2806272"/>
                </a:lnTo>
                <a:lnTo>
                  <a:pt x="0" y="2806272"/>
                </a:lnTo>
                <a:lnTo>
                  <a:pt x="0" y="0"/>
                </a:lnTo>
                <a:close/>
              </a:path>
            </a:pathLst>
          </a:custGeom>
          <a:blipFill>
            <a:blip r:embed="rId16"/>
            <a:stretch>
              <a:fillRect l="0" t="0" r="0" b="0"/>
            </a:stretch>
          </a:blipFill>
        </p:spPr>
      </p:sp>
      <p:sp>
        <p:nvSpPr>
          <p:cNvPr name="Freeform 18" id="18"/>
          <p:cNvSpPr/>
          <p:nvPr/>
        </p:nvSpPr>
        <p:spPr>
          <a:xfrm flipH="false" flipV="false" rot="0">
            <a:off x="12881789" y="7255394"/>
            <a:ext cx="2802764" cy="2802764"/>
          </a:xfrm>
          <a:custGeom>
            <a:avLst/>
            <a:gdLst/>
            <a:ahLst/>
            <a:cxnLst/>
            <a:rect r="r" b="b" t="t" l="l"/>
            <a:pathLst>
              <a:path h="2802764" w="2802764">
                <a:moveTo>
                  <a:pt x="0" y="0"/>
                </a:moveTo>
                <a:lnTo>
                  <a:pt x="2802763" y="0"/>
                </a:lnTo>
                <a:lnTo>
                  <a:pt x="2802763" y="2802763"/>
                </a:lnTo>
                <a:lnTo>
                  <a:pt x="0" y="2802763"/>
                </a:lnTo>
                <a:lnTo>
                  <a:pt x="0" y="0"/>
                </a:lnTo>
                <a:close/>
              </a:path>
            </a:pathLst>
          </a:custGeom>
          <a:blipFill>
            <a:blip r:embed="rId17"/>
            <a:stretch>
              <a:fillRect l="0" t="0" r="0" b="0"/>
            </a:stretch>
          </a:blipFill>
        </p:spPr>
      </p:sp>
      <p:sp>
        <p:nvSpPr>
          <p:cNvPr name="TextBox 19" id="19"/>
          <p:cNvSpPr txBox="true"/>
          <p:nvPr/>
        </p:nvSpPr>
        <p:spPr>
          <a:xfrm rot="0">
            <a:off x="3335638" y="-59930"/>
            <a:ext cx="11616724" cy="1701325"/>
          </a:xfrm>
          <a:prstGeom prst="rect">
            <a:avLst/>
          </a:prstGeom>
        </p:spPr>
        <p:txBody>
          <a:bodyPr anchor="t" rtlCol="false" tIns="0" lIns="0" bIns="0" rIns="0">
            <a:spAutoFit/>
          </a:bodyPr>
          <a:lstStyle/>
          <a:p>
            <a:pPr algn="ctr" marL="0" indent="0" lvl="0">
              <a:lnSpc>
                <a:spcPts val="6541"/>
              </a:lnSpc>
              <a:spcBef>
                <a:spcPct val="0"/>
              </a:spcBef>
            </a:pPr>
            <a:r>
              <a:rPr lang="en-US" sz="4740" spc="464">
                <a:solidFill>
                  <a:srgbClr val="FFFFFF"/>
                </a:solidFill>
                <a:latin typeface="Codec Pro ExtraBold"/>
                <a:ea typeface="Codec Pro ExtraBold"/>
                <a:cs typeface="Codec Pro ExtraBold"/>
                <a:sym typeface="Codec Pro ExtraBold"/>
              </a:rPr>
              <a:t>OUR UKRAINIAN SUPPLIER NETWORK</a:t>
            </a:r>
          </a:p>
        </p:txBody>
      </p:sp>
      <p:sp>
        <p:nvSpPr>
          <p:cNvPr name="TextBox 20" id="20"/>
          <p:cNvSpPr txBox="true"/>
          <p:nvPr/>
        </p:nvSpPr>
        <p:spPr>
          <a:xfrm rot="0">
            <a:off x="4697844" y="1612820"/>
            <a:ext cx="8892312" cy="341955"/>
          </a:xfrm>
          <a:prstGeom prst="rect">
            <a:avLst/>
          </a:prstGeom>
        </p:spPr>
        <p:txBody>
          <a:bodyPr anchor="t" rtlCol="false" tIns="0" lIns="0" bIns="0" rIns="0">
            <a:spAutoFit/>
          </a:bodyPr>
          <a:lstStyle/>
          <a:p>
            <a:pPr algn="ctr" marL="0" indent="0" lvl="1">
              <a:lnSpc>
                <a:spcPts val="2924"/>
              </a:lnSpc>
              <a:spcBef>
                <a:spcPct val="0"/>
              </a:spcBef>
            </a:pPr>
            <a:r>
              <a:rPr lang="en-US" b="true" sz="2118" spc="207">
                <a:solidFill>
                  <a:srgbClr val="FFFFFF"/>
                </a:solidFill>
                <a:latin typeface="Open Sauce Bold"/>
                <a:ea typeface="Open Sauce Bold"/>
                <a:cs typeface="Open Sauce Bold"/>
                <a:sym typeface="Open Sauce Bold"/>
              </a:rPr>
              <a:t>Offering guaranteed quality products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DFBFB"/>
        </a:solidFill>
      </p:bgPr>
    </p:bg>
    <p:spTree>
      <p:nvGrpSpPr>
        <p:cNvPr id="1" name=""/>
        <p:cNvGrpSpPr/>
        <p:nvPr/>
      </p:nvGrpSpPr>
      <p:grpSpPr>
        <a:xfrm>
          <a:off x="0" y="0"/>
          <a:ext cx="0" cy="0"/>
          <a:chOff x="0" y="0"/>
          <a:chExt cx="0" cy="0"/>
        </a:xfrm>
      </p:grpSpPr>
      <p:sp>
        <p:nvSpPr>
          <p:cNvPr name="Freeform 2" id="2"/>
          <p:cNvSpPr/>
          <p:nvPr/>
        </p:nvSpPr>
        <p:spPr>
          <a:xfrm flipH="false" flipV="false" rot="0">
            <a:off x="14592495" y="7573922"/>
            <a:ext cx="4687320" cy="4687320"/>
          </a:xfrm>
          <a:custGeom>
            <a:avLst/>
            <a:gdLst/>
            <a:ahLst/>
            <a:cxnLst/>
            <a:rect r="r" b="b" t="t" l="l"/>
            <a:pathLst>
              <a:path h="4687320" w="4687320">
                <a:moveTo>
                  <a:pt x="0" y="0"/>
                </a:moveTo>
                <a:lnTo>
                  <a:pt x="4687320" y="0"/>
                </a:lnTo>
                <a:lnTo>
                  <a:pt x="4687320" y="4687319"/>
                </a:lnTo>
                <a:lnTo>
                  <a:pt x="0" y="46873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6887962" y="5985119"/>
            <a:ext cx="2085109" cy="2085109"/>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sp>
        <p:sp>
          <p:nvSpPr>
            <p:cNvPr name="TextBox 5" id="5"/>
            <p:cNvSpPr txBox="true"/>
            <p:nvPr/>
          </p:nvSpPr>
          <p:spPr>
            <a:xfrm>
              <a:off x="76200" y="57150"/>
              <a:ext cx="660400" cy="679450"/>
            </a:xfrm>
            <a:prstGeom prst="rect">
              <a:avLst/>
            </a:prstGeom>
          </p:spPr>
          <p:txBody>
            <a:bodyPr anchor="ctr" rtlCol="false" tIns="50800" lIns="50800" bIns="50800" rIns="50800"/>
            <a:lstStyle/>
            <a:p>
              <a:pPr algn="ctr" marL="0" indent="0" lvl="0">
                <a:lnSpc>
                  <a:spcPts val="2859"/>
                </a:lnSpc>
                <a:spcBef>
                  <a:spcPct val="0"/>
                </a:spcBef>
              </a:pPr>
            </a:p>
          </p:txBody>
        </p:sp>
      </p:grpSp>
      <p:sp>
        <p:nvSpPr>
          <p:cNvPr name="Freeform 6" id="6"/>
          <p:cNvSpPr/>
          <p:nvPr/>
        </p:nvSpPr>
        <p:spPr>
          <a:xfrm flipH="false" flipV="false" rot="0">
            <a:off x="-1560220" y="1728186"/>
            <a:ext cx="4687320" cy="4687320"/>
          </a:xfrm>
          <a:custGeom>
            <a:avLst/>
            <a:gdLst/>
            <a:ahLst/>
            <a:cxnLst/>
            <a:rect r="r" b="b" t="t" l="l"/>
            <a:pathLst>
              <a:path h="4687320" w="4687320">
                <a:moveTo>
                  <a:pt x="0" y="0"/>
                </a:moveTo>
                <a:lnTo>
                  <a:pt x="4687320" y="0"/>
                </a:lnTo>
                <a:lnTo>
                  <a:pt x="4687320" y="4687319"/>
                </a:lnTo>
                <a:lnTo>
                  <a:pt x="0" y="46873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7" id="7"/>
          <p:cNvGrpSpPr/>
          <p:nvPr/>
        </p:nvGrpSpPr>
        <p:grpSpPr>
          <a:xfrm rot="0">
            <a:off x="-2262642" y="-3904566"/>
            <a:ext cx="8637895" cy="8637895"/>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CB442"/>
            </a:solidFill>
            <a:ln cap="sq">
              <a:noFill/>
              <a:prstDash val="solid"/>
              <a:miter/>
            </a:ln>
          </p:spPr>
        </p:sp>
        <p:sp>
          <p:nvSpPr>
            <p:cNvPr name="TextBox 9" id="9"/>
            <p:cNvSpPr txBox="true"/>
            <p:nvPr/>
          </p:nvSpPr>
          <p:spPr>
            <a:xfrm>
              <a:off x="76200" y="57150"/>
              <a:ext cx="660400" cy="679450"/>
            </a:xfrm>
            <a:prstGeom prst="rect">
              <a:avLst/>
            </a:prstGeom>
          </p:spPr>
          <p:txBody>
            <a:bodyPr anchor="ctr" rtlCol="false" tIns="50800" lIns="50800" bIns="50800" rIns="50800"/>
            <a:lstStyle/>
            <a:p>
              <a:pPr algn="ctr" marL="0" indent="0" lvl="0">
                <a:lnSpc>
                  <a:spcPts val="2859"/>
                </a:lnSpc>
                <a:spcBef>
                  <a:spcPct val="0"/>
                </a:spcBef>
              </a:pPr>
            </a:p>
          </p:txBody>
        </p:sp>
      </p:grpSp>
      <p:grpSp>
        <p:nvGrpSpPr>
          <p:cNvPr name="Group 10" id="10"/>
          <p:cNvGrpSpPr/>
          <p:nvPr/>
        </p:nvGrpSpPr>
        <p:grpSpPr>
          <a:xfrm rot="0">
            <a:off x="7461103" y="1342561"/>
            <a:ext cx="1164616" cy="1910409"/>
            <a:chOff x="0" y="0"/>
            <a:chExt cx="1451520" cy="2381040"/>
          </a:xfrm>
        </p:grpSpPr>
        <p:sp>
          <p:nvSpPr>
            <p:cNvPr name="Freeform 11" id="11"/>
            <p:cNvSpPr/>
            <p:nvPr/>
          </p:nvSpPr>
          <p:spPr>
            <a:xfrm flipH="false" flipV="false" rot="0">
              <a:off x="0" y="-19812"/>
              <a:ext cx="1474216" cy="2444877"/>
            </a:xfrm>
            <a:custGeom>
              <a:avLst/>
              <a:gdLst/>
              <a:ahLst/>
              <a:cxnLst/>
              <a:rect r="r" b="b" t="t" l="l"/>
              <a:pathLst>
                <a:path h="2444877" w="1474216">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1C5739"/>
            </a:solidFill>
          </p:spPr>
        </p:sp>
      </p:grpSp>
      <p:grpSp>
        <p:nvGrpSpPr>
          <p:cNvPr name="Group 12" id="12"/>
          <p:cNvGrpSpPr/>
          <p:nvPr/>
        </p:nvGrpSpPr>
        <p:grpSpPr>
          <a:xfrm rot="0">
            <a:off x="7601480" y="1995347"/>
            <a:ext cx="325815" cy="605415"/>
            <a:chOff x="0" y="0"/>
            <a:chExt cx="406080" cy="754560"/>
          </a:xfrm>
        </p:grpSpPr>
        <p:sp>
          <p:nvSpPr>
            <p:cNvPr name="Freeform 13" id="13"/>
            <p:cNvSpPr/>
            <p:nvPr/>
          </p:nvSpPr>
          <p:spPr>
            <a:xfrm flipH="false" flipV="false" rot="0">
              <a:off x="0" y="-32385"/>
              <a:ext cx="446659" cy="842137"/>
            </a:xfrm>
            <a:custGeom>
              <a:avLst/>
              <a:gdLst/>
              <a:ahLst/>
              <a:cxnLst/>
              <a:rect r="r" b="b" t="t" l="l"/>
              <a:pathLst>
                <a:path h="842137" w="446659">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1C5739"/>
            </a:solidFill>
          </p:spPr>
        </p:sp>
      </p:grpSp>
      <p:grpSp>
        <p:nvGrpSpPr>
          <p:cNvPr name="Group 14" id="14"/>
          <p:cNvGrpSpPr/>
          <p:nvPr/>
        </p:nvGrpSpPr>
        <p:grpSpPr>
          <a:xfrm rot="0">
            <a:off x="7907654" y="1519911"/>
            <a:ext cx="5916664" cy="1537801"/>
            <a:chOff x="0" y="0"/>
            <a:chExt cx="7374240" cy="1916640"/>
          </a:xfrm>
        </p:grpSpPr>
        <p:sp>
          <p:nvSpPr>
            <p:cNvPr name="Freeform 15" id="15"/>
            <p:cNvSpPr/>
            <p:nvPr/>
          </p:nvSpPr>
          <p:spPr>
            <a:xfrm flipH="false" flipV="false" rot="0">
              <a:off x="0" y="0"/>
              <a:ext cx="7431151" cy="1963166"/>
            </a:xfrm>
            <a:custGeom>
              <a:avLst/>
              <a:gdLst/>
              <a:ahLst/>
              <a:cxnLst/>
              <a:rect r="r" b="b" t="t" l="l"/>
              <a:pathLst>
                <a:path h="1963166" w="7431151">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1C5739"/>
            </a:solidFill>
          </p:spPr>
        </p:sp>
      </p:grpSp>
      <p:grpSp>
        <p:nvGrpSpPr>
          <p:cNvPr name="Group 16" id="16"/>
          <p:cNvGrpSpPr/>
          <p:nvPr/>
        </p:nvGrpSpPr>
        <p:grpSpPr>
          <a:xfrm rot="0">
            <a:off x="10914512" y="3230440"/>
            <a:ext cx="1165193" cy="1910409"/>
            <a:chOff x="0" y="0"/>
            <a:chExt cx="1452240" cy="2381040"/>
          </a:xfrm>
        </p:grpSpPr>
        <p:sp>
          <p:nvSpPr>
            <p:cNvPr name="Freeform 17" id="17"/>
            <p:cNvSpPr/>
            <p:nvPr/>
          </p:nvSpPr>
          <p:spPr>
            <a:xfrm flipH="false" flipV="false" rot="0">
              <a:off x="-19685" y="-19812"/>
              <a:ext cx="1474216" cy="2444877"/>
            </a:xfrm>
            <a:custGeom>
              <a:avLst/>
              <a:gdLst/>
              <a:ahLst/>
              <a:cxnLst/>
              <a:rect r="r" b="b" t="t" l="l"/>
              <a:pathLst>
                <a:path h="2444877" w="1474216">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solidFill>
              <a:srgbClr val="F17192"/>
            </a:solidFill>
          </p:spPr>
        </p:sp>
      </p:grpSp>
      <p:grpSp>
        <p:nvGrpSpPr>
          <p:cNvPr name="Group 18" id="18"/>
          <p:cNvGrpSpPr/>
          <p:nvPr/>
        </p:nvGrpSpPr>
        <p:grpSpPr>
          <a:xfrm rot="0">
            <a:off x="11601958" y="3883226"/>
            <a:ext cx="325815" cy="605415"/>
            <a:chOff x="0" y="0"/>
            <a:chExt cx="406080" cy="754560"/>
          </a:xfrm>
        </p:grpSpPr>
        <p:sp>
          <p:nvSpPr>
            <p:cNvPr name="Freeform 19" id="19"/>
            <p:cNvSpPr/>
            <p:nvPr/>
          </p:nvSpPr>
          <p:spPr>
            <a:xfrm flipH="false" flipV="false" rot="0">
              <a:off x="-24257" y="-32385"/>
              <a:ext cx="447294" cy="842264"/>
            </a:xfrm>
            <a:custGeom>
              <a:avLst/>
              <a:gdLst/>
              <a:ahLst/>
              <a:cxnLst/>
              <a:rect r="r" b="b" t="t" l="l"/>
              <a:pathLst>
                <a:path h="842264" w="44729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solidFill>
              <a:srgbClr val="F17192"/>
            </a:solidFill>
          </p:spPr>
        </p:sp>
      </p:grpSp>
      <p:grpSp>
        <p:nvGrpSpPr>
          <p:cNvPr name="Group 20" id="20"/>
          <p:cNvGrpSpPr/>
          <p:nvPr/>
        </p:nvGrpSpPr>
        <p:grpSpPr>
          <a:xfrm rot="0">
            <a:off x="5670275" y="3407790"/>
            <a:ext cx="5918974" cy="1537801"/>
            <a:chOff x="0" y="0"/>
            <a:chExt cx="7377120" cy="1916640"/>
          </a:xfrm>
        </p:grpSpPr>
        <p:sp>
          <p:nvSpPr>
            <p:cNvPr name="Freeform 21" id="21"/>
            <p:cNvSpPr/>
            <p:nvPr/>
          </p:nvSpPr>
          <p:spPr>
            <a:xfrm flipH="false" flipV="false" rot="0">
              <a:off x="0" y="0"/>
              <a:ext cx="7434580" cy="1963166"/>
            </a:xfrm>
            <a:custGeom>
              <a:avLst/>
              <a:gdLst/>
              <a:ahLst/>
              <a:cxnLst/>
              <a:rect r="r" b="b" t="t" l="l"/>
              <a:pathLst>
                <a:path h="1963166" w="7434580">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solidFill>
              <a:srgbClr val="F17192"/>
            </a:solidFill>
          </p:spPr>
        </p:sp>
      </p:grpSp>
      <p:sp>
        <p:nvSpPr>
          <p:cNvPr name="Freeform 22" id="22"/>
          <p:cNvSpPr/>
          <p:nvPr/>
        </p:nvSpPr>
        <p:spPr>
          <a:xfrm flipH="false" flipV="false" rot="0">
            <a:off x="8747792" y="1741356"/>
            <a:ext cx="847584" cy="1009028"/>
          </a:xfrm>
          <a:custGeom>
            <a:avLst/>
            <a:gdLst/>
            <a:ahLst/>
            <a:cxnLst/>
            <a:rect r="r" b="b" t="t" l="l"/>
            <a:pathLst>
              <a:path h="1009028" w="847584">
                <a:moveTo>
                  <a:pt x="0" y="0"/>
                </a:moveTo>
                <a:lnTo>
                  <a:pt x="847584" y="0"/>
                </a:lnTo>
                <a:lnTo>
                  <a:pt x="847584" y="1009028"/>
                </a:lnTo>
                <a:lnTo>
                  <a:pt x="0" y="100902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23" id="23"/>
          <p:cNvGrpSpPr/>
          <p:nvPr/>
        </p:nvGrpSpPr>
        <p:grpSpPr>
          <a:xfrm rot="0">
            <a:off x="7309182" y="5460012"/>
            <a:ext cx="1164616" cy="1910409"/>
            <a:chOff x="0" y="0"/>
            <a:chExt cx="1451520" cy="2381040"/>
          </a:xfrm>
        </p:grpSpPr>
        <p:sp>
          <p:nvSpPr>
            <p:cNvPr name="Freeform 24" id="24"/>
            <p:cNvSpPr/>
            <p:nvPr/>
          </p:nvSpPr>
          <p:spPr>
            <a:xfrm flipH="false" flipV="false" rot="0">
              <a:off x="0" y="-19812"/>
              <a:ext cx="1474216" cy="2444877"/>
            </a:xfrm>
            <a:custGeom>
              <a:avLst/>
              <a:gdLst/>
              <a:ahLst/>
              <a:cxnLst/>
              <a:rect r="r" b="b" t="t" l="l"/>
              <a:pathLst>
                <a:path h="2444877" w="1474216">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7CB442"/>
            </a:solidFill>
          </p:spPr>
        </p:sp>
      </p:grpSp>
      <p:grpSp>
        <p:nvGrpSpPr>
          <p:cNvPr name="Group 25" id="25"/>
          <p:cNvGrpSpPr/>
          <p:nvPr/>
        </p:nvGrpSpPr>
        <p:grpSpPr>
          <a:xfrm rot="0">
            <a:off x="7449560" y="6112798"/>
            <a:ext cx="325815" cy="605415"/>
            <a:chOff x="0" y="0"/>
            <a:chExt cx="406080" cy="754560"/>
          </a:xfrm>
        </p:grpSpPr>
        <p:sp>
          <p:nvSpPr>
            <p:cNvPr name="Freeform 26" id="26"/>
            <p:cNvSpPr/>
            <p:nvPr/>
          </p:nvSpPr>
          <p:spPr>
            <a:xfrm flipH="false" flipV="false" rot="0">
              <a:off x="0" y="-32385"/>
              <a:ext cx="446659" cy="842137"/>
            </a:xfrm>
            <a:custGeom>
              <a:avLst/>
              <a:gdLst/>
              <a:ahLst/>
              <a:cxnLst/>
              <a:rect r="r" b="b" t="t" l="l"/>
              <a:pathLst>
                <a:path h="842137" w="446659">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7CB442"/>
            </a:solidFill>
          </p:spPr>
        </p:sp>
      </p:grpSp>
      <p:grpSp>
        <p:nvGrpSpPr>
          <p:cNvPr name="Group 27" id="27"/>
          <p:cNvGrpSpPr/>
          <p:nvPr/>
        </p:nvGrpSpPr>
        <p:grpSpPr>
          <a:xfrm rot="0">
            <a:off x="7755734" y="5637362"/>
            <a:ext cx="5916664" cy="1537801"/>
            <a:chOff x="0" y="0"/>
            <a:chExt cx="7374240" cy="1916640"/>
          </a:xfrm>
        </p:grpSpPr>
        <p:sp>
          <p:nvSpPr>
            <p:cNvPr name="Freeform 28" id="28"/>
            <p:cNvSpPr/>
            <p:nvPr/>
          </p:nvSpPr>
          <p:spPr>
            <a:xfrm flipH="false" flipV="false" rot="0">
              <a:off x="0" y="0"/>
              <a:ext cx="7431151" cy="1963166"/>
            </a:xfrm>
            <a:custGeom>
              <a:avLst/>
              <a:gdLst/>
              <a:ahLst/>
              <a:cxnLst/>
              <a:rect r="r" b="b" t="t" l="l"/>
              <a:pathLst>
                <a:path h="1963166" w="7431151">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7CB442"/>
            </a:solidFill>
          </p:spPr>
        </p:sp>
      </p:grpSp>
      <p:grpSp>
        <p:nvGrpSpPr>
          <p:cNvPr name="Group 29" id="29"/>
          <p:cNvGrpSpPr/>
          <p:nvPr/>
        </p:nvGrpSpPr>
        <p:grpSpPr>
          <a:xfrm rot="0">
            <a:off x="10762591" y="7347891"/>
            <a:ext cx="1165193" cy="1910409"/>
            <a:chOff x="0" y="0"/>
            <a:chExt cx="1452240" cy="2381040"/>
          </a:xfrm>
        </p:grpSpPr>
        <p:sp>
          <p:nvSpPr>
            <p:cNvPr name="Freeform 30" id="30"/>
            <p:cNvSpPr/>
            <p:nvPr/>
          </p:nvSpPr>
          <p:spPr>
            <a:xfrm flipH="false" flipV="false" rot="0">
              <a:off x="-19685" y="-19812"/>
              <a:ext cx="1474216" cy="2444877"/>
            </a:xfrm>
            <a:custGeom>
              <a:avLst/>
              <a:gdLst/>
              <a:ahLst/>
              <a:cxnLst/>
              <a:rect r="r" b="b" t="t" l="l"/>
              <a:pathLst>
                <a:path h="2444877" w="1474216">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solidFill>
              <a:srgbClr val="397D5A"/>
            </a:solidFill>
          </p:spPr>
        </p:sp>
      </p:grpSp>
      <p:grpSp>
        <p:nvGrpSpPr>
          <p:cNvPr name="Group 31" id="31"/>
          <p:cNvGrpSpPr/>
          <p:nvPr/>
        </p:nvGrpSpPr>
        <p:grpSpPr>
          <a:xfrm rot="0">
            <a:off x="11450038" y="8000677"/>
            <a:ext cx="325815" cy="605415"/>
            <a:chOff x="0" y="0"/>
            <a:chExt cx="406080" cy="754560"/>
          </a:xfrm>
        </p:grpSpPr>
        <p:sp>
          <p:nvSpPr>
            <p:cNvPr name="Freeform 32" id="32"/>
            <p:cNvSpPr/>
            <p:nvPr/>
          </p:nvSpPr>
          <p:spPr>
            <a:xfrm flipH="false" flipV="false" rot="0">
              <a:off x="-24257" y="-32385"/>
              <a:ext cx="447294" cy="842264"/>
            </a:xfrm>
            <a:custGeom>
              <a:avLst/>
              <a:gdLst/>
              <a:ahLst/>
              <a:cxnLst/>
              <a:rect r="r" b="b" t="t" l="l"/>
              <a:pathLst>
                <a:path h="842264" w="44729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solidFill>
              <a:srgbClr val="397D5A"/>
            </a:solidFill>
          </p:spPr>
        </p:sp>
      </p:grpSp>
      <p:grpSp>
        <p:nvGrpSpPr>
          <p:cNvPr name="Group 33" id="33"/>
          <p:cNvGrpSpPr/>
          <p:nvPr/>
        </p:nvGrpSpPr>
        <p:grpSpPr>
          <a:xfrm rot="0">
            <a:off x="5518354" y="7525241"/>
            <a:ext cx="5918974" cy="1537801"/>
            <a:chOff x="0" y="0"/>
            <a:chExt cx="7377120" cy="1916640"/>
          </a:xfrm>
        </p:grpSpPr>
        <p:sp>
          <p:nvSpPr>
            <p:cNvPr name="Freeform 34" id="34"/>
            <p:cNvSpPr/>
            <p:nvPr/>
          </p:nvSpPr>
          <p:spPr>
            <a:xfrm flipH="false" flipV="false" rot="0">
              <a:off x="0" y="0"/>
              <a:ext cx="7434580" cy="1963166"/>
            </a:xfrm>
            <a:custGeom>
              <a:avLst/>
              <a:gdLst/>
              <a:ahLst/>
              <a:cxnLst/>
              <a:rect r="r" b="b" t="t" l="l"/>
              <a:pathLst>
                <a:path h="1963166" w="7434580">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solidFill>
              <a:srgbClr val="397D5A"/>
            </a:solidFill>
          </p:spPr>
        </p:sp>
      </p:grpSp>
      <p:sp>
        <p:nvSpPr>
          <p:cNvPr name="Freeform 35" id="35"/>
          <p:cNvSpPr/>
          <p:nvPr/>
        </p:nvSpPr>
        <p:spPr>
          <a:xfrm flipH="false" flipV="false" rot="0">
            <a:off x="9835982" y="7870488"/>
            <a:ext cx="877197" cy="877197"/>
          </a:xfrm>
          <a:custGeom>
            <a:avLst/>
            <a:gdLst/>
            <a:ahLst/>
            <a:cxnLst/>
            <a:rect r="r" b="b" t="t" l="l"/>
            <a:pathLst>
              <a:path h="877197" w="877197">
                <a:moveTo>
                  <a:pt x="0" y="0"/>
                </a:moveTo>
                <a:lnTo>
                  <a:pt x="877197" y="0"/>
                </a:lnTo>
                <a:lnTo>
                  <a:pt x="877197" y="877197"/>
                </a:lnTo>
                <a:lnTo>
                  <a:pt x="0" y="87719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6" id="36"/>
          <p:cNvSpPr/>
          <p:nvPr/>
        </p:nvSpPr>
        <p:spPr>
          <a:xfrm flipH="false" flipV="false" rot="0">
            <a:off x="-219262" y="5526523"/>
            <a:ext cx="5737616" cy="4094797"/>
          </a:xfrm>
          <a:custGeom>
            <a:avLst/>
            <a:gdLst/>
            <a:ahLst/>
            <a:cxnLst/>
            <a:rect r="r" b="b" t="t" l="l"/>
            <a:pathLst>
              <a:path h="4094797" w="5737616">
                <a:moveTo>
                  <a:pt x="0" y="0"/>
                </a:moveTo>
                <a:lnTo>
                  <a:pt x="5737616" y="0"/>
                </a:lnTo>
                <a:lnTo>
                  <a:pt x="5737616" y="4094797"/>
                </a:lnTo>
                <a:lnTo>
                  <a:pt x="0" y="4094797"/>
                </a:lnTo>
                <a:lnTo>
                  <a:pt x="0" y="0"/>
                </a:lnTo>
                <a:close/>
              </a:path>
            </a:pathLst>
          </a:custGeom>
          <a:blipFill>
            <a:blip r:embed="rId8"/>
            <a:stretch>
              <a:fillRect l="-2039" t="0" r="0" b="-42977"/>
            </a:stretch>
          </a:blipFill>
        </p:spPr>
      </p:sp>
      <p:sp>
        <p:nvSpPr>
          <p:cNvPr name="Freeform 37" id="37"/>
          <p:cNvSpPr/>
          <p:nvPr/>
        </p:nvSpPr>
        <p:spPr>
          <a:xfrm flipH="false" flipV="false" rot="0">
            <a:off x="15390829" y="-867125"/>
            <a:ext cx="3806571" cy="2083232"/>
          </a:xfrm>
          <a:custGeom>
            <a:avLst/>
            <a:gdLst/>
            <a:ahLst/>
            <a:cxnLst/>
            <a:rect r="r" b="b" t="t" l="l"/>
            <a:pathLst>
              <a:path h="2083232" w="3806571">
                <a:moveTo>
                  <a:pt x="0" y="0"/>
                </a:moveTo>
                <a:lnTo>
                  <a:pt x="3806570" y="0"/>
                </a:lnTo>
                <a:lnTo>
                  <a:pt x="3806570" y="2083232"/>
                </a:lnTo>
                <a:lnTo>
                  <a:pt x="0" y="208323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38" id="38"/>
          <p:cNvGrpSpPr/>
          <p:nvPr/>
        </p:nvGrpSpPr>
        <p:grpSpPr>
          <a:xfrm rot="0">
            <a:off x="13948143" y="741549"/>
            <a:ext cx="6691942" cy="8798600"/>
            <a:chOff x="0" y="0"/>
            <a:chExt cx="8922590" cy="11731467"/>
          </a:xfrm>
        </p:grpSpPr>
        <p:pic>
          <p:nvPicPr>
            <p:cNvPr name="Picture 39" id="39"/>
            <p:cNvPicPr>
              <a:picLocks noChangeAspect="true"/>
            </p:cNvPicPr>
            <p:nvPr/>
          </p:nvPicPr>
          <p:blipFill>
            <a:blip r:embed="rId11"/>
            <a:srcRect l="28655" t="0" r="28655" b="0"/>
            <a:stretch>
              <a:fillRect/>
            </a:stretch>
          </p:blipFill>
          <p:spPr>
            <a:xfrm flipH="false" flipV="false">
              <a:off x="0" y="0"/>
              <a:ext cx="5906060" cy="7778644"/>
            </a:xfrm>
            <a:prstGeom prst="rect">
              <a:avLst/>
            </a:prstGeom>
          </p:spPr>
        </p:pic>
        <p:pic>
          <p:nvPicPr>
            <p:cNvPr name="Picture 40" id="40"/>
            <p:cNvPicPr>
              <a:picLocks noChangeAspect="true"/>
            </p:cNvPicPr>
            <p:nvPr/>
          </p:nvPicPr>
          <p:blipFill>
            <a:blip r:embed="rId12"/>
            <a:srcRect l="0" t="17018" r="0" b="21745"/>
            <a:stretch>
              <a:fillRect/>
            </a:stretch>
          </p:blipFill>
          <p:spPr>
            <a:xfrm flipH="false" flipV="false">
              <a:off x="6033060" y="0"/>
              <a:ext cx="2889530" cy="3825822"/>
            </a:xfrm>
            <a:prstGeom prst="rect">
              <a:avLst/>
            </a:prstGeom>
          </p:spPr>
        </p:pic>
        <p:pic>
          <p:nvPicPr>
            <p:cNvPr name="Picture 41" id="41"/>
            <p:cNvPicPr>
              <a:picLocks noChangeAspect="true"/>
            </p:cNvPicPr>
            <p:nvPr/>
          </p:nvPicPr>
          <p:blipFill>
            <a:blip r:embed="rId13"/>
            <a:srcRect l="5438" t="0" r="28921" b="0"/>
            <a:stretch>
              <a:fillRect/>
            </a:stretch>
          </p:blipFill>
          <p:spPr>
            <a:xfrm flipH="false" flipV="false">
              <a:off x="6033060" y="3952822"/>
              <a:ext cx="2889530" cy="7778644"/>
            </a:xfrm>
            <a:prstGeom prst="rect">
              <a:avLst/>
            </a:prstGeom>
          </p:spPr>
        </p:pic>
        <p:pic>
          <p:nvPicPr>
            <p:cNvPr name="Picture 42" id="42"/>
            <p:cNvPicPr>
              <a:picLocks noChangeAspect="true"/>
            </p:cNvPicPr>
            <p:nvPr/>
          </p:nvPicPr>
          <p:blipFill>
            <a:blip r:embed="rId14"/>
            <a:srcRect l="0" t="12761" r="0" b="12761"/>
            <a:stretch>
              <a:fillRect/>
            </a:stretch>
          </p:blipFill>
          <p:spPr>
            <a:xfrm flipH="false" flipV="false">
              <a:off x="3016530" y="7905644"/>
              <a:ext cx="2889530" cy="3825822"/>
            </a:xfrm>
            <a:prstGeom prst="rect">
              <a:avLst/>
            </a:prstGeom>
          </p:spPr>
        </p:pic>
        <p:pic>
          <p:nvPicPr>
            <p:cNvPr name="Picture 43" id="43"/>
            <p:cNvPicPr>
              <a:picLocks noChangeAspect="true"/>
            </p:cNvPicPr>
            <p:nvPr/>
          </p:nvPicPr>
          <p:blipFill>
            <a:blip r:embed="rId15"/>
            <a:srcRect l="21677" t="0" r="21677" b="0"/>
            <a:stretch>
              <a:fillRect/>
            </a:stretch>
          </p:blipFill>
          <p:spPr>
            <a:xfrm flipH="false" flipV="false">
              <a:off x="0" y="7905644"/>
              <a:ext cx="2889530" cy="3825822"/>
            </a:xfrm>
            <a:prstGeom prst="rect">
              <a:avLst/>
            </a:prstGeom>
          </p:spPr>
        </p:pic>
      </p:grpSp>
      <p:sp>
        <p:nvSpPr>
          <p:cNvPr name="Freeform 44" id="44"/>
          <p:cNvSpPr/>
          <p:nvPr/>
        </p:nvSpPr>
        <p:spPr>
          <a:xfrm flipH="false" flipV="false" rot="0">
            <a:off x="2056305" y="5211152"/>
            <a:ext cx="3621049" cy="2314089"/>
          </a:xfrm>
          <a:custGeom>
            <a:avLst/>
            <a:gdLst/>
            <a:ahLst/>
            <a:cxnLst/>
            <a:rect r="r" b="b" t="t" l="l"/>
            <a:pathLst>
              <a:path h="2314089" w="3621049">
                <a:moveTo>
                  <a:pt x="0" y="0"/>
                </a:moveTo>
                <a:lnTo>
                  <a:pt x="3621049" y="0"/>
                </a:lnTo>
                <a:lnTo>
                  <a:pt x="3621049" y="2314089"/>
                </a:lnTo>
                <a:lnTo>
                  <a:pt x="0" y="2314089"/>
                </a:lnTo>
                <a:lnTo>
                  <a:pt x="0" y="0"/>
                </a:lnTo>
                <a:close/>
              </a:path>
            </a:pathLst>
          </a:custGeom>
          <a:blipFill>
            <a:blip r:embed="rId16"/>
            <a:stretch>
              <a:fillRect l="0" t="0" r="0" b="0"/>
            </a:stretch>
          </a:blipFill>
        </p:spPr>
      </p:sp>
      <p:sp>
        <p:nvSpPr>
          <p:cNvPr name="Freeform 45" id="45"/>
          <p:cNvSpPr/>
          <p:nvPr/>
        </p:nvSpPr>
        <p:spPr>
          <a:xfrm flipH="false" flipV="false" rot="0">
            <a:off x="8470700" y="5870522"/>
            <a:ext cx="976021" cy="1071481"/>
          </a:xfrm>
          <a:custGeom>
            <a:avLst/>
            <a:gdLst/>
            <a:ahLst/>
            <a:cxnLst/>
            <a:rect r="r" b="b" t="t" l="l"/>
            <a:pathLst>
              <a:path h="1071481" w="976021">
                <a:moveTo>
                  <a:pt x="0" y="0"/>
                </a:moveTo>
                <a:lnTo>
                  <a:pt x="976021" y="0"/>
                </a:lnTo>
                <a:lnTo>
                  <a:pt x="976021" y="1071481"/>
                </a:lnTo>
                <a:lnTo>
                  <a:pt x="0" y="1071481"/>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46" id="46"/>
          <p:cNvSpPr/>
          <p:nvPr/>
        </p:nvSpPr>
        <p:spPr>
          <a:xfrm flipH="false" flipV="false" rot="0">
            <a:off x="9953247" y="3567182"/>
            <a:ext cx="912739" cy="1219017"/>
          </a:xfrm>
          <a:custGeom>
            <a:avLst/>
            <a:gdLst/>
            <a:ahLst/>
            <a:cxnLst/>
            <a:rect r="r" b="b" t="t" l="l"/>
            <a:pathLst>
              <a:path h="1219017" w="912739">
                <a:moveTo>
                  <a:pt x="0" y="0"/>
                </a:moveTo>
                <a:lnTo>
                  <a:pt x="912739" y="0"/>
                </a:lnTo>
                <a:lnTo>
                  <a:pt x="912739" y="1219017"/>
                </a:lnTo>
                <a:lnTo>
                  <a:pt x="0" y="1219017"/>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TextBox 47" id="47"/>
          <p:cNvSpPr txBox="true"/>
          <p:nvPr/>
        </p:nvSpPr>
        <p:spPr>
          <a:xfrm rot="0">
            <a:off x="468508" y="91747"/>
            <a:ext cx="7652023" cy="2684879"/>
          </a:xfrm>
          <a:prstGeom prst="rect">
            <a:avLst/>
          </a:prstGeom>
        </p:spPr>
        <p:txBody>
          <a:bodyPr anchor="t" rtlCol="false" tIns="0" lIns="0" bIns="0" rIns="0">
            <a:spAutoFit/>
          </a:bodyPr>
          <a:lstStyle/>
          <a:p>
            <a:pPr algn="l">
              <a:lnSpc>
                <a:spcPts val="6964"/>
              </a:lnSpc>
            </a:pPr>
            <a:r>
              <a:rPr lang="en-US" sz="5046" spc="494">
                <a:solidFill>
                  <a:srgbClr val="FFFFFF"/>
                </a:solidFill>
                <a:latin typeface="Codec Pro ExtraBold"/>
                <a:ea typeface="Codec Pro ExtraBold"/>
                <a:cs typeface="Codec Pro ExtraBold"/>
                <a:sym typeface="Codec Pro ExtraBold"/>
              </a:rPr>
              <a:t>Corporate</a:t>
            </a:r>
          </a:p>
          <a:p>
            <a:pPr algn="l">
              <a:lnSpc>
                <a:spcPts val="6964"/>
              </a:lnSpc>
            </a:pPr>
            <a:r>
              <a:rPr lang="en-US" sz="5046" spc="494">
                <a:solidFill>
                  <a:srgbClr val="FFFFFF"/>
                </a:solidFill>
                <a:latin typeface="Codec Pro ExtraBold"/>
                <a:ea typeface="Codec Pro ExtraBold"/>
                <a:cs typeface="Codec Pro ExtraBold"/>
                <a:sym typeface="Codec Pro ExtraBold"/>
              </a:rPr>
              <a:t>Social</a:t>
            </a:r>
          </a:p>
          <a:p>
            <a:pPr algn="l" marL="0" indent="0" lvl="0">
              <a:lnSpc>
                <a:spcPts val="6964"/>
              </a:lnSpc>
              <a:spcBef>
                <a:spcPct val="0"/>
              </a:spcBef>
            </a:pPr>
            <a:r>
              <a:rPr lang="en-US" sz="5046" spc="494">
                <a:solidFill>
                  <a:srgbClr val="FFFFFF"/>
                </a:solidFill>
                <a:latin typeface="Codec Pro ExtraBold"/>
                <a:ea typeface="Codec Pro ExtraBold"/>
                <a:cs typeface="Codec Pro ExtraBold"/>
                <a:sym typeface="Codec Pro ExtraBold"/>
              </a:rPr>
              <a:t>Responsibility</a:t>
            </a:r>
          </a:p>
        </p:txBody>
      </p:sp>
      <p:sp>
        <p:nvSpPr>
          <p:cNvPr name="TextBox 48" id="48"/>
          <p:cNvSpPr txBox="true"/>
          <p:nvPr/>
        </p:nvSpPr>
        <p:spPr>
          <a:xfrm rot="0">
            <a:off x="9632005" y="1675670"/>
            <a:ext cx="3636065" cy="1235813"/>
          </a:xfrm>
          <a:prstGeom prst="rect">
            <a:avLst/>
          </a:prstGeom>
        </p:spPr>
        <p:txBody>
          <a:bodyPr anchor="t" rtlCol="false" tIns="0" lIns="0" bIns="0" rIns="0">
            <a:spAutoFit/>
          </a:bodyPr>
          <a:lstStyle/>
          <a:p>
            <a:pPr algn="l" marL="0" indent="0" lvl="0">
              <a:lnSpc>
                <a:spcPts val="2012"/>
              </a:lnSpc>
              <a:spcBef>
                <a:spcPct val="0"/>
              </a:spcBef>
            </a:pPr>
            <a:r>
              <a:rPr lang="en-US" sz="1458" spc="142">
                <a:solidFill>
                  <a:srgbClr val="FFFFFF"/>
                </a:solidFill>
                <a:latin typeface="Open Sauce"/>
                <a:ea typeface="Open Sauce"/>
                <a:cs typeface="Open Sauce"/>
                <a:sym typeface="Open Sauce"/>
              </a:rPr>
              <a:t>Our motto is “Ukrainian products for Ukrainian people”, as we focus on delivering aid produced in Ukraine to Ukraine, offering it abroad. </a:t>
            </a:r>
          </a:p>
        </p:txBody>
      </p:sp>
      <p:sp>
        <p:nvSpPr>
          <p:cNvPr name="TextBox 49" id="49"/>
          <p:cNvSpPr txBox="true"/>
          <p:nvPr/>
        </p:nvSpPr>
        <p:spPr>
          <a:xfrm rot="0">
            <a:off x="6363363" y="1852472"/>
            <a:ext cx="979531" cy="799238"/>
          </a:xfrm>
          <a:prstGeom prst="rect">
            <a:avLst/>
          </a:prstGeom>
        </p:spPr>
        <p:txBody>
          <a:bodyPr anchor="t" rtlCol="false" tIns="0" lIns="0" bIns="0" rIns="0">
            <a:spAutoFit/>
          </a:bodyPr>
          <a:lstStyle/>
          <a:p>
            <a:pPr algn="ctr" marL="0" indent="0" lvl="0">
              <a:lnSpc>
                <a:spcPts val="6047"/>
              </a:lnSpc>
              <a:spcBef>
                <a:spcPct val="0"/>
              </a:spcBef>
            </a:pPr>
            <a:r>
              <a:rPr lang="en-US" sz="4381" spc="429">
                <a:solidFill>
                  <a:srgbClr val="231F20"/>
                </a:solidFill>
                <a:latin typeface="Codec Pro ExtraBold"/>
                <a:ea typeface="Codec Pro ExtraBold"/>
                <a:cs typeface="Codec Pro ExtraBold"/>
                <a:sym typeface="Codec Pro ExtraBold"/>
              </a:rPr>
              <a:t>01</a:t>
            </a:r>
          </a:p>
        </p:txBody>
      </p:sp>
      <p:sp>
        <p:nvSpPr>
          <p:cNvPr name="TextBox 50" id="50"/>
          <p:cNvSpPr txBox="true"/>
          <p:nvPr/>
        </p:nvSpPr>
        <p:spPr>
          <a:xfrm rot="0">
            <a:off x="12079705" y="3714588"/>
            <a:ext cx="979531" cy="799238"/>
          </a:xfrm>
          <a:prstGeom prst="rect">
            <a:avLst/>
          </a:prstGeom>
        </p:spPr>
        <p:txBody>
          <a:bodyPr anchor="t" rtlCol="false" tIns="0" lIns="0" bIns="0" rIns="0">
            <a:spAutoFit/>
          </a:bodyPr>
          <a:lstStyle/>
          <a:p>
            <a:pPr algn="ctr" marL="0" indent="0" lvl="0">
              <a:lnSpc>
                <a:spcPts val="6047"/>
              </a:lnSpc>
              <a:spcBef>
                <a:spcPct val="0"/>
              </a:spcBef>
            </a:pPr>
            <a:r>
              <a:rPr lang="en-US" sz="4381" spc="429">
                <a:solidFill>
                  <a:srgbClr val="231F20"/>
                </a:solidFill>
                <a:latin typeface="Codec Pro ExtraBold"/>
                <a:ea typeface="Codec Pro ExtraBold"/>
                <a:cs typeface="Codec Pro ExtraBold"/>
                <a:sym typeface="Codec Pro ExtraBold"/>
              </a:rPr>
              <a:t>02</a:t>
            </a:r>
          </a:p>
        </p:txBody>
      </p:sp>
      <p:sp>
        <p:nvSpPr>
          <p:cNvPr name="TextBox 51" id="51"/>
          <p:cNvSpPr txBox="true"/>
          <p:nvPr/>
        </p:nvSpPr>
        <p:spPr>
          <a:xfrm rot="0">
            <a:off x="9619296" y="5783311"/>
            <a:ext cx="3636065" cy="1235813"/>
          </a:xfrm>
          <a:prstGeom prst="rect">
            <a:avLst/>
          </a:prstGeom>
        </p:spPr>
        <p:txBody>
          <a:bodyPr anchor="t" rtlCol="false" tIns="0" lIns="0" bIns="0" rIns="0">
            <a:spAutoFit/>
          </a:bodyPr>
          <a:lstStyle/>
          <a:p>
            <a:pPr algn="l" marL="0" indent="0" lvl="0">
              <a:lnSpc>
                <a:spcPts val="2012"/>
              </a:lnSpc>
              <a:spcBef>
                <a:spcPct val="0"/>
              </a:spcBef>
            </a:pPr>
            <a:r>
              <a:rPr lang="en-US" sz="1458" spc="142">
                <a:solidFill>
                  <a:srgbClr val="FFFFFF"/>
                </a:solidFill>
                <a:latin typeface="Open Sauce"/>
                <a:ea typeface="Open Sauce"/>
                <a:cs typeface="Open Sauce"/>
                <a:sym typeface="Open Sauce"/>
              </a:rPr>
              <a:t>Our business actively supports non-profit organizations like “Battalion Setka”, “Armiia Volonteriv” and “Borscht dla ZSU” since 2014.</a:t>
            </a:r>
          </a:p>
        </p:txBody>
      </p:sp>
      <p:sp>
        <p:nvSpPr>
          <p:cNvPr name="TextBox 52" id="52"/>
          <p:cNvSpPr txBox="true"/>
          <p:nvPr/>
        </p:nvSpPr>
        <p:spPr>
          <a:xfrm rot="0">
            <a:off x="6211443" y="5969923"/>
            <a:ext cx="979531" cy="799238"/>
          </a:xfrm>
          <a:prstGeom prst="rect">
            <a:avLst/>
          </a:prstGeom>
        </p:spPr>
        <p:txBody>
          <a:bodyPr anchor="t" rtlCol="false" tIns="0" lIns="0" bIns="0" rIns="0">
            <a:spAutoFit/>
          </a:bodyPr>
          <a:lstStyle/>
          <a:p>
            <a:pPr algn="ctr" marL="0" indent="0" lvl="0">
              <a:lnSpc>
                <a:spcPts val="6047"/>
              </a:lnSpc>
              <a:spcBef>
                <a:spcPct val="0"/>
              </a:spcBef>
            </a:pPr>
            <a:r>
              <a:rPr lang="en-US" sz="4381" spc="429">
                <a:solidFill>
                  <a:srgbClr val="231F20"/>
                </a:solidFill>
                <a:latin typeface="Codec Pro ExtraBold"/>
                <a:ea typeface="Codec Pro ExtraBold"/>
                <a:cs typeface="Codec Pro ExtraBold"/>
                <a:sym typeface="Codec Pro ExtraBold"/>
              </a:rPr>
              <a:t>03</a:t>
            </a:r>
          </a:p>
        </p:txBody>
      </p:sp>
      <p:sp>
        <p:nvSpPr>
          <p:cNvPr name="TextBox 53" id="53"/>
          <p:cNvSpPr txBox="true"/>
          <p:nvPr/>
        </p:nvSpPr>
        <p:spPr>
          <a:xfrm rot="0">
            <a:off x="11927784" y="7832039"/>
            <a:ext cx="979531" cy="799238"/>
          </a:xfrm>
          <a:prstGeom prst="rect">
            <a:avLst/>
          </a:prstGeom>
        </p:spPr>
        <p:txBody>
          <a:bodyPr anchor="t" rtlCol="false" tIns="0" lIns="0" bIns="0" rIns="0">
            <a:spAutoFit/>
          </a:bodyPr>
          <a:lstStyle/>
          <a:p>
            <a:pPr algn="ctr" marL="0" indent="0" lvl="0">
              <a:lnSpc>
                <a:spcPts val="6047"/>
              </a:lnSpc>
              <a:spcBef>
                <a:spcPct val="0"/>
              </a:spcBef>
            </a:pPr>
            <a:r>
              <a:rPr lang="en-US" sz="4381" spc="429">
                <a:solidFill>
                  <a:srgbClr val="231F20"/>
                </a:solidFill>
                <a:latin typeface="Codec Pro ExtraBold"/>
                <a:ea typeface="Codec Pro ExtraBold"/>
                <a:cs typeface="Codec Pro ExtraBold"/>
                <a:sym typeface="Codec Pro ExtraBold"/>
              </a:rPr>
              <a:t>04</a:t>
            </a:r>
          </a:p>
        </p:txBody>
      </p:sp>
      <p:sp>
        <p:nvSpPr>
          <p:cNvPr name="TextBox 54" id="54"/>
          <p:cNvSpPr txBox="true"/>
          <p:nvPr/>
        </p:nvSpPr>
        <p:spPr>
          <a:xfrm rot="0">
            <a:off x="6164782" y="3664945"/>
            <a:ext cx="3636065" cy="985442"/>
          </a:xfrm>
          <a:prstGeom prst="rect">
            <a:avLst/>
          </a:prstGeom>
        </p:spPr>
        <p:txBody>
          <a:bodyPr anchor="t" rtlCol="false" tIns="0" lIns="0" bIns="0" rIns="0">
            <a:spAutoFit/>
          </a:bodyPr>
          <a:lstStyle/>
          <a:p>
            <a:pPr algn="r" marL="0" indent="0" lvl="0">
              <a:lnSpc>
                <a:spcPts val="2012"/>
              </a:lnSpc>
              <a:spcBef>
                <a:spcPct val="0"/>
              </a:spcBef>
            </a:pPr>
            <a:r>
              <a:rPr lang="en-US" sz="1458" spc="142">
                <a:solidFill>
                  <a:srgbClr val="FFFFFF"/>
                </a:solidFill>
                <a:latin typeface="Open Sauce"/>
                <a:ea typeface="Open Sauce"/>
                <a:cs typeface="Open Sauce"/>
                <a:sym typeface="Open Sauce"/>
              </a:rPr>
              <a:t>We donate a substantial amount of our products to shelters, field kitchens and volunteers all around Ukraine since 2022.</a:t>
            </a:r>
          </a:p>
        </p:txBody>
      </p:sp>
      <p:sp>
        <p:nvSpPr>
          <p:cNvPr name="TextBox 55" id="55"/>
          <p:cNvSpPr txBox="true"/>
          <p:nvPr/>
        </p:nvSpPr>
        <p:spPr>
          <a:xfrm rot="0">
            <a:off x="5876457" y="7672064"/>
            <a:ext cx="3911900" cy="1232993"/>
          </a:xfrm>
          <a:prstGeom prst="rect">
            <a:avLst/>
          </a:prstGeom>
        </p:spPr>
        <p:txBody>
          <a:bodyPr anchor="t" rtlCol="false" tIns="0" lIns="0" bIns="0" rIns="0">
            <a:spAutoFit/>
          </a:bodyPr>
          <a:lstStyle/>
          <a:p>
            <a:pPr algn="r" marL="0" indent="0" lvl="0">
              <a:lnSpc>
                <a:spcPts val="2012"/>
              </a:lnSpc>
              <a:spcBef>
                <a:spcPct val="0"/>
              </a:spcBef>
            </a:pPr>
            <a:r>
              <a:rPr lang="en-US" sz="1458" spc="142">
                <a:solidFill>
                  <a:srgbClr val="FFFFFF"/>
                </a:solidFill>
                <a:latin typeface="Open Sauce"/>
                <a:ea typeface="Open Sauce"/>
                <a:cs typeface="Open Sauce"/>
                <a:sym typeface="Open Sauce"/>
              </a:rPr>
              <a:t>The owner of the company, Ram Dange, actively participates in  creating opportunities for our business to contribute to humanitarian efforts.</a:t>
            </a:r>
          </a:p>
        </p:txBody>
      </p:sp>
      <p:sp>
        <p:nvSpPr>
          <p:cNvPr name="TextBox 56" id="56"/>
          <p:cNvSpPr txBox="true"/>
          <p:nvPr/>
        </p:nvSpPr>
        <p:spPr>
          <a:xfrm rot="0">
            <a:off x="468508" y="2882908"/>
            <a:ext cx="3934942" cy="593436"/>
          </a:xfrm>
          <a:prstGeom prst="rect">
            <a:avLst/>
          </a:prstGeom>
        </p:spPr>
        <p:txBody>
          <a:bodyPr anchor="t" rtlCol="false" tIns="0" lIns="0" bIns="0" rIns="0">
            <a:spAutoFit/>
          </a:bodyPr>
          <a:lstStyle/>
          <a:p>
            <a:pPr algn="l" marL="0" indent="0" lvl="0">
              <a:lnSpc>
                <a:spcPts val="2455"/>
              </a:lnSpc>
              <a:spcBef>
                <a:spcPct val="0"/>
              </a:spcBef>
            </a:pPr>
            <a:r>
              <a:rPr lang="en-US" sz="1779" spc="174">
                <a:solidFill>
                  <a:srgbClr val="FFFFFF"/>
                </a:solidFill>
                <a:latin typeface="Open Sauce"/>
                <a:ea typeface="Open Sauce"/>
                <a:cs typeface="Open Sauce"/>
                <a:sym typeface="Open Sauce"/>
              </a:rPr>
              <a:t>Kindness is both a virtue and a blessing</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048467" y="3956914"/>
            <a:ext cx="15941701" cy="8712356"/>
            <a:chOff x="0" y="0"/>
            <a:chExt cx="879402" cy="480605"/>
          </a:xfrm>
        </p:grpSpPr>
        <p:sp>
          <p:nvSpPr>
            <p:cNvPr name="Freeform 3" id="3"/>
            <p:cNvSpPr/>
            <p:nvPr/>
          </p:nvSpPr>
          <p:spPr>
            <a:xfrm flipH="false" flipV="false" rot="0">
              <a:off x="0" y="0"/>
              <a:ext cx="879402" cy="480605"/>
            </a:xfrm>
            <a:custGeom>
              <a:avLst/>
              <a:gdLst/>
              <a:ahLst/>
              <a:cxnLst/>
              <a:rect r="r" b="b" t="t" l="l"/>
              <a:pathLst>
                <a:path h="480605" w="879402">
                  <a:moveTo>
                    <a:pt x="203200" y="0"/>
                  </a:moveTo>
                  <a:lnTo>
                    <a:pt x="879402" y="0"/>
                  </a:lnTo>
                  <a:lnTo>
                    <a:pt x="676202" y="480605"/>
                  </a:lnTo>
                  <a:lnTo>
                    <a:pt x="0" y="480605"/>
                  </a:lnTo>
                  <a:lnTo>
                    <a:pt x="203200" y="0"/>
                  </a:lnTo>
                  <a:close/>
                </a:path>
              </a:pathLst>
            </a:custGeom>
            <a:solidFill>
              <a:srgbClr val="397D5A"/>
            </a:solidFill>
          </p:spPr>
        </p:sp>
        <p:sp>
          <p:nvSpPr>
            <p:cNvPr name="TextBox 4" id="4"/>
            <p:cNvSpPr txBox="true"/>
            <p:nvPr/>
          </p:nvSpPr>
          <p:spPr>
            <a:xfrm>
              <a:off x="101600" y="-66675"/>
              <a:ext cx="676202" cy="547280"/>
            </a:xfrm>
            <a:prstGeom prst="rect">
              <a:avLst/>
            </a:prstGeom>
          </p:spPr>
          <p:txBody>
            <a:bodyPr anchor="ctr" rtlCol="false" tIns="55294" lIns="55294" bIns="55294" rIns="55294"/>
            <a:lstStyle/>
            <a:p>
              <a:pPr algn="ctr">
                <a:lnSpc>
                  <a:spcPts val="3319"/>
                </a:lnSpc>
              </a:pPr>
            </a:p>
          </p:txBody>
        </p:sp>
      </p:grpSp>
      <p:sp>
        <p:nvSpPr>
          <p:cNvPr name="Freeform 5" id="5"/>
          <p:cNvSpPr/>
          <p:nvPr/>
        </p:nvSpPr>
        <p:spPr>
          <a:xfrm flipH="false" flipV="false" rot="0">
            <a:off x="-220199" y="8406153"/>
            <a:ext cx="4687320" cy="4687320"/>
          </a:xfrm>
          <a:custGeom>
            <a:avLst/>
            <a:gdLst/>
            <a:ahLst/>
            <a:cxnLst/>
            <a:rect r="r" b="b" t="t" l="l"/>
            <a:pathLst>
              <a:path h="4687320" w="4687320">
                <a:moveTo>
                  <a:pt x="0" y="0"/>
                </a:moveTo>
                <a:lnTo>
                  <a:pt x="4687320" y="0"/>
                </a:lnTo>
                <a:lnTo>
                  <a:pt x="4687320" y="4687320"/>
                </a:lnTo>
                <a:lnTo>
                  <a:pt x="0" y="46873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3026941" y="9388617"/>
            <a:ext cx="2880360" cy="4114800"/>
          </a:xfrm>
          <a:custGeom>
            <a:avLst/>
            <a:gdLst/>
            <a:ahLst/>
            <a:cxnLst/>
            <a:rect r="r" b="b" t="t" l="l"/>
            <a:pathLst>
              <a:path h="4114800" w="2880360">
                <a:moveTo>
                  <a:pt x="0" y="0"/>
                </a:moveTo>
                <a:lnTo>
                  <a:pt x="2880360" y="0"/>
                </a:lnTo>
                <a:lnTo>
                  <a:pt x="288036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7337390" y="3997206"/>
            <a:ext cx="4687320" cy="4687320"/>
          </a:xfrm>
          <a:custGeom>
            <a:avLst/>
            <a:gdLst/>
            <a:ahLst/>
            <a:cxnLst/>
            <a:rect r="r" b="b" t="t" l="l"/>
            <a:pathLst>
              <a:path h="4687320" w="4687320">
                <a:moveTo>
                  <a:pt x="0" y="0"/>
                </a:moveTo>
                <a:lnTo>
                  <a:pt x="4687320" y="0"/>
                </a:lnTo>
                <a:lnTo>
                  <a:pt x="4687320" y="4687320"/>
                </a:lnTo>
                <a:lnTo>
                  <a:pt x="0" y="46873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8" id="8"/>
          <p:cNvSpPr/>
          <p:nvPr/>
        </p:nvSpPr>
        <p:spPr>
          <a:xfrm>
            <a:off x="612623" y="5296899"/>
            <a:ext cx="1494277" cy="0"/>
          </a:xfrm>
          <a:prstGeom prst="line">
            <a:avLst/>
          </a:prstGeom>
          <a:ln cap="flat" w="114300">
            <a:solidFill>
              <a:srgbClr val="FFFFFF"/>
            </a:solidFill>
            <a:prstDash val="solid"/>
            <a:headEnd type="none" len="sm" w="sm"/>
            <a:tailEnd type="none" len="sm" w="sm"/>
          </a:ln>
        </p:spPr>
      </p:sp>
      <p:grpSp>
        <p:nvGrpSpPr>
          <p:cNvPr name="Group 9" id="9"/>
          <p:cNvGrpSpPr/>
          <p:nvPr/>
        </p:nvGrpSpPr>
        <p:grpSpPr>
          <a:xfrm rot="0">
            <a:off x="612623" y="6733168"/>
            <a:ext cx="639564" cy="639564"/>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63F"/>
            </a:solidFill>
          </p:spPr>
        </p:sp>
        <p:sp>
          <p:nvSpPr>
            <p:cNvPr name="TextBox 11" id="11"/>
            <p:cNvSpPr txBox="true"/>
            <p:nvPr/>
          </p:nvSpPr>
          <p:spPr>
            <a:xfrm>
              <a:off x="76200" y="47625"/>
              <a:ext cx="660400" cy="688975"/>
            </a:xfrm>
            <a:prstGeom prst="rect">
              <a:avLst/>
            </a:prstGeom>
          </p:spPr>
          <p:txBody>
            <a:bodyPr anchor="ctr" rtlCol="false" tIns="29682" lIns="29682" bIns="29682" rIns="29682"/>
            <a:lstStyle/>
            <a:p>
              <a:pPr algn="ctr">
                <a:lnSpc>
                  <a:spcPts val="1427"/>
                </a:lnSpc>
              </a:pPr>
            </a:p>
          </p:txBody>
        </p:sp>
      </p:grpSp>
      <p:grpSp>
        <p:nvGrpSpPr>
          <p:cNvPr name="Group 12" id="12"/>
          <p:cNvGrpSpPr/>
          <p:nvPr/>
        </p:nvGrpSpPr>
        <p:grpSpPr>
          <a:xfrm rot="0">
            <a:off x="612623" y="5701302"/>
            <a:ext cx="639564" cy="639564"/>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63F"/>
            </a:solidFill>
          </p:spPr>
        </p:sp>
        <p:sp>
          <p:nvSpPr>
            <p:cNvPr name="TextBox 14" id="14"/>
            <p:cNvSpPr txBox="true"/>
            <p:nvPr/>
          </p:nvSpPr>
          <p:spPr>
            <a:xfrm>
              <a:off x="76200" y="47625"/>
              <a:ext cx="660400" cy="688975"/>
            </a:xfrm>
            <a:prstGeom prst="rect">
              <a:avLst/>
            </a:prstGeom>
          </p:spPr>
          <p:txBody>
            <a:bodyPr anchor="ctr" rtlCol="false" tIns="29682" lIns="29682" bIns="29682" rIns="29682"/>
            <a:lstStyle/>
            <a:p>
              <a:pPr algn="ctr">
                <a:lnSpc>
                  <a:spcPts val="1427"/>
                </a:lnSpc>
              </a:pPr>
            </a:p>
          </p:txBody>
        </p:sp>
      </p:grpSp>
      <p:sp>
        <p:nvSpPr>
          <p:cNvPr name="Freeform 15" id="15"/>
          <p:cNvSpPr/>
          <p:nvPr/>
        </p:nvSpPr>
        <p:spPr>
          <a:xfrm flipH="false" flipV="false" rot="0">
            <a:off x="723845" y="5862839"/>
            <a:ext cx="417121" cy="316490"/>
          </a:xfrm>
          <a:custGeom>
            <a:avLst/>
            <a:gdLst/>
            <a:ahLst/>
            <a:cxnLst/>
            <a:rect r="r" b="b" t="t" l="l"/>
            <a:pathLst>
              <a:path h="316490" w="417121">
                <a:moveTo>
                  <a:pt x="0" y="0"/>
                </a:moveTo>
                <a:lnTo>
                  <a:pt x="417120" y="0"/>
                </a:lnTo>
                <a:lnTo>
                  <a:pt x="417120" y="316491"/>
                </a:lnTo>
                <a:lnTo>
                  <a:pt x="0" y="31649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0">
            <a:off x="733763" y="6854308"/>
            <a:ext cx="397284" cy="397284"/>
          </a:xfrm>
          <a:custGeom>
            <a:avLst/>
            <a:gdLst/>
            <a:ahLst/>
            <a:cxnLst/>
            <a:rect r="r" b="b" t="t" l="l"/>
            <a:pathLst>
              <a:path h="397284" w="397284">
                <a:moveTo>
                  <a:pt x="0" y="0"/>
                </a:moveTo>
                <a:lnTo>
                  <a:pt x="397284" y="0"/>
                </a:lnTo>
                <a:lnTo>
                  <a:pt x="397284" y="397284"/>
                </a:lnTo>
                <a:lnTo>
                  <a:pt x="0" y="39728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7" id="17"/>
          <p:cNvGrpSpPr/>
          <p:nvPr/>
        </p:nvGrpSpPr>
        <p:grpSpPr>
          <a:xfrm rot="0">
            <a:off x="612623" y="7766589"/>
            <a:ext cx="639564" cy="639564"/>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63F"/>
            </a:solidFill>
          </p:spPr>
        </p:sp>
        <p:sp>
          <p:nvSpPr>
            <p:cNvPr name="TextBox 19" id="19"/>
            <p:cNvSpPr txBox="true"/>
            <p:nvPr/>
          </p:nvSpPr>
          <p:spPr>
            <a:xfrm>
              <a:off x="76200" y="47625"/>
              <a:ext cx="660400" cy="688975"/>
            </a:xfrm>
            <a:prstGeom prst="rect">
              <a:avLst/>
            </a:prstGeom>
          </p:spPr>
          <p:txBody>
            <a:bodyPr anchor="ctr" rtlCol="false" tIns="29682" lIns="29682" bIns="29682" rIns="29682"/>
            <a:lstStyle/>
            <a:p>
              <a:pPr algn="ctr">
                <a:lnSpc>
                  <a:spcPts val="1427"/>
                </a:lnSpc>
              </a:pPr>
            </a:p>
          </p:txBody>
        </p:sp>
      </p:grpSp>
      <p:sp>
        <p:nvSpPr>
          <p:cNvPr name="Freeform 20" id="20"/>
          <p:cNvSpPr/>
          <p:nvPr/>
        </p:nvSpPr>
        <p:spPr>
          <a:xfrm flipH="false" flipV="false" rot="0">
            <a:off x="769626" y="7905681"/>
            <a:ext cx="325235" cy="390087"/>
          </a:xfrm>
          <a:custGeom>
            <a:avLst/>
            <a:gdLst/>
            <a:ahLst/>
            <a:cxnLst/>
            <a:rect r="r" b="b" t="t" l="l"/>
            <a:pathLst>
              <a:path h="390087" w="325235">
                <a:moveTo>
                  <a:pt x="0" y="0"/>
                </a:moveTo>
                <a:lnTo>
                  <a:pt x="325235" y="0"/>
                </a:lnTo>
                <a:lnTo>
                  <a:pt x="325235" y="390087"/>
                </a:lnTo>
                <a:lnTo>
                  <a:pt x="0" y="39008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21" id="21"/>
          <p:cNvGrpSpPr>
            <a:grpSpLocks noChangeAspect="true"/>
          </p:cNvGrpSpPr>
          <p:nvPr/>
        </p:nvGrpSpPr>
        <p:grpSpPr>
          <a:xfrm rot="0">
            <a:off x="8728652" y="-334434"/>
            <a:ext cx="9559348" cy="11429787"/>
            <a:chOff x="0" y="0"/>
            <a:chExt cx="8603361" cy="10286746"/>
          </a:xfrm>
        </p:grpSpPr>
        <p:sp>
          <p:nvSpPr>
            <p:cNvPr name="Freeform 22" id="22"/>
            <p:cNvSpPr/>
            <p:nvPr/>
          </p:nvSpPr>
          <p:spPr>
            <a:xfrm flipH="false" flipV="false" rot="0">
              <a:off x="-2794" y="-128"/>
              <a:ext cx="8606155" cy="10286874"/>
            </a:xfrm>
            <a:custGeom>
              <a:avLst/>
              <a:gdLst/>
              <a:ahLst/>
              <a:cxnLst/>
              <a:rect r="r" b="b" t="t" l="l"/>
              <a:pathLst>
                <a:path h="10286874" w="8606155">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blipFill>
              <a:blip r:embed="rId12"/>
              <a:stretch>
                <a:fillRect l="-29711" t="0" r="-29711" b="0"/>
              </a:stretch>
            </a:blipFill>
          </p:spPr>
        </p:sp>
      </p:grpSp>
      <p:sp>
        <p:nvSpPr>
          <p:cNvPr name="Freeform 23" id="23"/>
          <p:cNvSpPr/>
          <p:nvPr/>
        </p:nvSpPr>
        <p:spPr>
          <a:xfrm flipH="false" flipV="false" rot="-10800000">
            <a:off x="6053881" y="7659002"/>
            <a:ext cx="3422956" cy="2613894"/>
          </a:xfrm>
          <a:custGeom>
            <a:avLst/>
            <a:gdLst/>
            <a:ahLst/>
            <a:cxnLst/>
            <a:rect r="r" b="b" t="t" l="l"/>
            <a:pathLst>
              <a:path h="2613894" w="3422956">
                <a:moveTo>
                  <a:pt x="0" y="0"/>
                </a:moveTo>
                <a:lnTo>
                  <a:pt x="3422957" y="0"/>
                </a:lnTo>
                <a:lnTo>
                  <a:pt x="3422957" y="2613894"/>
                </a:lnTo>
                <a:lnTo>
                  <a:pt x="0" y="261389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4" id="24"/>
          <p:cNvSpPr/>
          <p:nvPr/>
        </p:nvSpPr>
        <p:spPr>
          <a:xfrm flipH="false" flipV="false" rot="0">
            <a:off x="6423450" y="923953"/>
            <a:ext cx="3257600" cy="2081821"/>
          </a:xfrm>
          <a:custGeom>
            <a:avLst/>
            <a:gdLst/>
            <a:ahLst/>
            <a:cxnLst/>
            <a:rect r="r" b="b" t="t" l="l"/>
            <a:pathLst>
              <a:path h="2081821" w="3257600">
                <a:moveTo>
                  <a:pt x="0" y="0"/>
                </a:moveTo>
                <a:lnTo>
                  <a:pt x="3257600" y="0"/>
                </a:lnTo>
                <a:lnTo>
                  <a:pt x="3257600" y="2081821"/>
                </a:lnTo>
                <a:lnTo>
                  <a:pt x="0" y="2081821"/>
                </a:lnTo>
                <a:lnTo>
                  <a:pt x="0" y="0"/>
                </a:lnTo>
                <a:close/>
              </a:path>
            </a:pathLst>
          </a:custGeom>
          <a:blipFill>
            <a:blip r:embed="rId15"/>
            <a:stretch>
              <a:fillRect l="0" t="0" r="0" b="0"/>
            </a:stretch>
          </a:blipFill>
        </p:spPr>
      </p:sp>
      <p:sp>
        <p:nvSpPr>
          <p:cNvPr name="Freeform 25" id="25"/>
          <p:cNvSpPr/>
          <p:nvPr/>
        </p:nvSpPr>
        <p:spPr>
          <a:xfrm flipH="false" flipV="false" rot="0">
            <a:off x="0" y="-959172"/>
            <a:ext cx="6053881" cy="6053881"/>
          </a:xfrm>
          <a:custGeom>
            <a:avLst/>
            <a:gdLst/>
            <a:ahLst/>
            <a:cxnLst/>
            <a:rect r="r" b="b" t="t" l="l"/>
            <a:pathLst>
              <a:path h="6053881" w="6053881">
                <a:moveTo>
                  <a:pt x="0" y="0"/>
                </a:moveTo>
                <a:lnTo>
                  <a:pt x="6053881" y="0"/>
                </a:lnTo>
                <a:lnTo>
                  <a:pt x="6053881" y="6053882"/>
                </a:lnTo>
                <a:lnTo>
                  <a:pt x="0" y="6053882"/>
                </a:lnTo>
                <a:lnTo>
                  <a:pt x="0" y="0"/>
                </a:lnTo>
                <a:close/>
              </a:path>
            </a:pathLst>
          </a:custGeom>
          <a:blipFill>
            <a:blip r:embed="rId16"/>
            <a:stretch>
              <a:fillRect l="0" t="0" r="0" b="0"/>
            </a:stretch>
          </a:blipFill>
        </p:spPr>
      </p:sp>
      <p:grpSp>
        <p:nvGrpSpPr>
          <p:cNvPr name="Group 26" id="26"/>
          <p:cNvGrpSpPr/>
          <p:nvPr/>
        </p:nvGrpSpPr>
        <p:grpSpPr>
          <a:xfrm rot="0">
            <a:off x="612623" y="8749053"/>
            <a:ext cx="639564" cy="639564"/>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63F"/>
            </a:solidFill>
          </p:spPr>
        </p:sp>
        <p:sp>
          <p:nvSpPr>
            <p:cNvPr name="TextBox 28" id="28"/>
            <p:cNvSpPr txBox="true"/>
            <p:nvPr/>
          </p:nvSpPr>
          <p:spPr>
            <a:xfrm>
              <a:off x="76200" y="47625"/>
              <a:ext cx="660400" cy="688975"/>
            </a:xfrm>
            <a:prstGeom prst="rect">
              <a:avLst/>
            </a:prstGeom>
          </p:spPr>
          <p:txBody>
            <a:bodyPr anchor="ctr" rtlCol="false" tIns="29682" lIns="29682" bIns="29682" rIns="29682"/>
            <a:lstStyle/>
            <a:p>
              <a:pPr algn="ctr">
                <a:lnSpc>
                  <a:spcPts val="1427"/>
                </a:lnSpc>
              </a:pPr>
            </a:p>
          </p:txBody>
        </p:sp>
      </p:grpSp>
      <p:sp>
        <p:nvSpPr>
          <p:cNvPr name="Freeform 29" id="29"/>
          <p:cNvSpPr/>
          <p:nvPr/>
        </p:nvSpPr>
        <p:spPr>
          <a:xfrm flipH="false" flipV="false" rot="0">
            <a:off x="723845" y="8883327"/>
            <a:ext cx="371016" cy="371016"/>
          </a:xfrm>
          <a:custGeom>
            <a:avLst/>
            <a:gdLst/>
            <a:ahLst/>
            <a:cxnLst/>
            <a:rect r="r" b="b" t="t" l="l"/>
            <a:pathLst>
              <a:path h="371016" w="371016">
                <a:moveTo>
                  <a:pt x="0" y="0"/>
                </a:moveTo>
                <a:lnTo>
                  <a:pt x="371016" y="0"/>
                </a:lnTo>
                <a:lnTo>
                  <a:pt x="371016" y="371016"/>
                </a:lnTo>
                <a:lnTo>
                  <a:pt x="0" y="371016"/>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TextBox 30" id="30"/>
          <p:cNvSpPr txBox="true"/>
          <p:nvPr/>
        </p:nvSpPr>
        <p:spPr>
          <a:xfrm rot="0">
            <a:off x="1335254" y="5605899"/>
            <a:ext cx="5339200" cy="415186"/>
          </a:xfrm>
          <a:prstGeom prst="rect">
            <a:avLst/>
          </a:prstGeom>
        </p:spPr>
        <p:txBody>
          <a:bodyPr anchor="t" rtlCol="false" tIns="0" lIns="0" bIns="0" rIns="0">
            <a:spAutoFit/>
          </a:bodyPr>
          <a:lstStyle/>
          <a:p>
            <a:pPr algn="l">
              <a:lnSpc>
                <a:spcPts val="3203"/>
              </a:lnSpc>
            </a:pPr>
            <a:r>
              <a:rPr lang="en-US" sz="2288">
                <a:solidFill>
                  <a:srgbClr val="FFFFFF"/>
                </a:solidFill>
                <a:latin typeface="Helios Extended"/>
                <a:ea typeface="Helios Extended"/>
                <a:cs typeface="Helios Extended"/>
                <a:sym typeface="Helios Extended"/>
              </a:rPr>
              <a:t>ram.dange@indrayani.com.ua </a:t>
            </a:r>
          </a:p>
          <a:p>
            <a:pPr algn="l">
              <a:lnSpc>
                <a:spcPts val="3203"/>
              </a:lnSpc>
              <a:spcBef>
                <a:spcPct val="0"/>
              </a:spcBef>
            </a:pPr>
            <a:r>
              <a:rPr lang="en-US" sz="2288">
                <a:solidFill>
                  <a:srgbClr val="FFFFFF"/>
                </a:solidFill>
                <a:latin typeface="Helios Extended"/>
                <a:ea typeface="Helios Extended"/>
                <a:cs typeface="Helios Extended"/>
                <a:sym typeface="Helios Extended"/>
              </a:rPr>
              <a:t>vp@indrayani.com.ua</a:t>
            </a:r>
          </a:p>
        </p:txBody>
      </p:sp>
      <p:sp>
        <p:nvSpPr>
          <p:cNvPr name="TextBox 31" id="31"/>
          <p:cNvSpPr txBox="true"/>
          <p:nvPr/>
        </p:nvSpPr>
        <p:spPr>
          <a:xfrm rot="0">
            <a:off x="1335254" y="6608705"/>
            <a:ext cx="4684433" cy="821815"/>
          </a:xfrm>
          <a:prstGeom prst="rect">
            <a:avLst/>
          </a:prstGeom>
        </p:spPr>
        <p:txBody>
          <a:bodyPr anchor="t" rtlCol="false" tIns="0" lIns="0" bIns="0" rIns="0">
            <a:spAutoFit/>
          </a:bodyPr>
          <a:lstStyle/>
          <a:p>
            <a:pPr algn="l">
              <a:lnSpc>
                <a:spcPts val="3203"/>
              </a:lnSpc>
              <a:spcBef>
                <a:spcPct val="0"/>
              </a:spcBef>
            </a:pPr>
            <a:r>
              <a:rPr lang="en-US" sz="2288">
                <a:solidFill>
                  <a:srgbClr val="FFFFFF"/>
                </a:solidFill>
                <a:latin typeface="Helios Extended"/>
                <a:ea typeface="Helios Extended"/>
                <a:cs typeface="Helios Extended"/>
                <a:sym typeface="Helios Extended"/>
              </a:rPr>
              <a:t>www.indrayani.com.ua  www.galafoods.com.ua</a:t>
            </a:r>
          </a:p>
        </p:txBody>
      </p:sp>
      <p:sp>
        <p:nvSpPr>
          <p:cNvPr name="TextBox 32" id="32"/>
          <p:cNvSpPr txBox="true"/>
          <p:nvPr/>
        </p:nvSpPr>
        <p:spPr>
          <a:xfrm rot="0">
            <a:off x="1335254" y="7859794"/>
            <a:ext cx="4684433" cy="415186"/>
          </a:xfrm>
          <a:prstGeom prst="rect">
            <a:avLst/>
          </a:prstGeom>
        </p:spPr>
        <p:txBody>
          <a:bodyPr anchor="t" rtlCol="false" tIns="0" lIns="0" bIns="0" rIns="0">
            <a:spAutoFit/>
          </a:bodyPr>
          <a:lstStyle/>
          <a:p>
            <a:pPr algn="l">
              <a:lnSpc>
                <a:spcPts val="3203"/>
              </a:lnSpc>
              <a:spcBef>
                <a:spcPct val="0"/>
              </a:spcBef>
            </a:pPr>
            <a:r>
              <a:rPr lang="en-US" sz="2288">
                <a:solidFill>
                  <a:srgbClr val="FFFFFF"/>
                </a:solidFill>
                <a:latin typeface="Helios Extended"/>
                <a:ea typeface="Helios Extended"/>
                <a:cs typeface="Helios Extended"/>
                <a:sym typeface="Helios Extended"/>
              </a:rPr>
              <a:t>Kyiv, Ukraine</a:t>
            </a:r>
          </a:p>
        </p:txBody>
      </p:sp>
      <p:sp>
        <p:nvSpPr>
          <p:cNvPr name="TextBox 33" id="33"/>
          <p:cNvSpPr txBox="true"/>
          <p:nvPr/>
        </p:nvSpPr>
        <p:spPr>
          <a:xfrm rot="0">
            <a:off x="612623" y="4040704"/>
            <a:ext cx="7652023" cy="932345"/>
          </a:xfrm>
          <a:prstGeom prst="rect">
            <a:avLst/>
          </a:prstGeom>
        </p:spPr>
        <p:txBody>
          <a:bodyPr anchor="t" rtlCol="false" tIns="0" lIns="0" bIns="0" rIns="0">
            <a:spAutoFit/>
          </a:bodyPr>
          <a:lstStyle/>
          <a:p>
            <a:pPr algn="l" marL="0" indent="0" lvl="0">
              <a:lnSpc>
                <a:spcPts val="6964"/>
              </a:lnSpc>
              <a:spcBef>
                <a:spcPct val="0"/>
              </a:spcBef>
            </a:pPr>
            <a:r>
              <a:rPr lang="en-US" sz="5046" spc="494">
                <a:solidFill>
                  <a:srgbClr val="FFFFFF"/>
                </a:solidFill>
                <a:latin typeface="Codec Pro ExtraBold"/>
                <a:ea typeface="Codec Pro ExtraBold"/>
                <a:cs typeface="Codec Pro ExtraBold"/>
                <a:sym typeface="Codec Pro ExtraBold"/>
              </a:rPr>
              <a:t>Contacts</a:t>
            </a:r>
          </a:p>
        </p:txBody>
      </p:sp>
      <p:sp>
        <p:nvSpPr>
          <p:cNvPr name="TextBox 34" id="34"/>
          <p:cNvSpPr txBox="true"/>
          <p:nvPr/>
        </p:nvSpPr>
        <p:spPr>
          <a:xfrm rot="0">
            <a:off x="1310818" y="8820609"/>
            <a:ext cx="4684433" cy="415186"/>
          </a:xfrm>
          <a:prstGeom prst="rect">
            <a:avLst/>
          </a:prstGeom>
        </p:spPr>
        <p:txBody>
          <a:bodyPr anchor="t" rtlCol="false" tIns="0" lIns="0" bIns="0" rIns="0">
            <a:spAutoFit/>
          </a:bodyPr>
          <a:lstStyle/>
          <a:p>
            <a:pPr algn="l">
              <a:lnSpc>
                <a:spcPts val="3203"/>
              </a:lnSpc>
              <a:spcBef>
                <a:spcPct val="0"/>
              </a:spcBef>
            </a:pPr>
            <a:r>
              <a:rPr lang="en-US" sz="2288">
                <a:solidFill>
                  <a:srgbClr val="FFFFFF"/>
                </a:solidFill>
                <a:latin typeface="Helios Extended"/>
                <a:ea typeface="Helios Extended"/>
                <a:cs typeface="Helios Extended"/>
                <a:sym typeface="Helios Extended"/>
              </a:rPr>
              <a:t>+380502819644</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DAGCMBMtdMA</dc:identifier>
  <dcterms:modified xsi:type="dcterms:W3CDTF">2011-08-01T06:04:30Z</dcterms:modified>
  <cp:revision>1</cp:revision>
  <dc:title>Copy of Humanitrain GF Indrayani ENG</dc:title>
</cp:coreProperties>
</file>